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60" r:id="rId3"/>
    <p:sldId id="307" r:id="rId4"/>
    <p:sldId id="308" r:id="rId5"/>
    <p:sldId id="309" r:id="rId6"/>
    <p:sldId id="310" r:id="rId7"/>
    <p:sldId id="311" r:id="rId8"/>
    <p:sldId id="320" r:id="rId9"/>
    <p:sldId id="321" r:id="rId10"/>
    <p:sldId id="313" r:id="rId11"/>
    <p:sldId id="261" r:id="rId12"/>
    <p:sldId id="258" r:id="rId13"/>
    <p:sldId id="312" r:id="rId14"/>
    <p:sldId id="314" r:id="rId15"/>
    <p:sldId id="317" r:id="rId16"/>
    <p:sldId id="318" r:id="rId17"/>
    <p:sldId id="322" r:id="rId18"/>
    <p:sldId id="326" r:id="rId19"/>
    <p:sldId id="315" r:id="rId20"/>
    <p:sldId id="323" r:id="rId21"/>
    <p:sldId id="324" r:id="rId22"/>
    <p:sldId id="325" r:id="rId23"/>
    <p:sldId id="327" r:id="rId24"/>
    <p:sldId id="319" r:id="rId25"/>
    <p:sldId id="33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8" r:id="rId36"/>
    <p:sldId id="339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1" r:id="rId67"/>
    <p:sldId id="370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262" r:id="rId82"/>
    <p:sldId id="274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257" r:id="rId95"/>
    <p:sldId id="398" r:id="rId96"/>
    <p:sldId id="401" r:id="rId97"/>
    <p:sldId id="399" r:id="rId98"/>
    <p:sldId id="402" r:id="rId99"/>
    <p:sldId id="403" r:id="rId100"/>
    <p:sldId id="404" r:id="rId101"/>
    <p:sldId id="405" r:id="rId102"/>
    <p:sldId id="406" r:id="rId103"/>
    <p:sldId id="285" r:id="rId104"/>
  </p:sldIdLst>
  <p:sldSz cx="9144000" cy="5143500" type="screen16x9"/>
  <p:notesSz cx="6858000" cy="9144000"/>
  <p:embeddedFontLst>
    <p:embeddedFont>
      <p:font typeface="Albert Sans" pitchFamily="2" charset="0"/>
      <p:regular r:id="rId107"/>
      <p:bold r:id="rId108"/>
      <p:italic r:id="rId109"/>
      <p:boldItalic r:id="rId110"/>
    </p:embeddedFont>
    <p:embeddedFont>
      <p:font typeface="Albert Sans Medium" pitchFamily="2" charset="0"/>
      <p:regular r:id="rId111"/>
      <p:bold r:id="rId112"/>
      <p:italic r:id="rId113"/>
      <p:boldItalic r:id="rId114"/>
    </p:embeddedFont>
    <p:embeddedFont>
      <p:font typeface="Albert Sans SemiBold" pitchFamily="2" charset="0"/>
      <p:regular r:id="rId115"/>
      <p:bold r:id="rId116"/>
      <p:italic r:id="rId117"/>
      <p:boldItalic r:id="rId118"/>
    </p:embeddedFont>
    <p:embeddedFont>
      <p:font typeface="Bebas Neue" panose="020B0606020202050201" pitchFamily="34" charset="0"/>
      <p:regular r:id="rId119"/>
    </p:embeddedFont>
    <p:embeddedFont>
      <p:font typeface="Nunito Light" pitchFamily="2" charset="0"/>
      <p:regular r:id="rId120"/>
      <p: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0E4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BA1A48-0AEA-44CD-8954-0EA822D376FF}">
  <a:tblStyle styleId="{B0BA1A48-0AEA-44CD-8954-0EA822D37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61E297-0F6C-4B19-82D7-82131D27107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1" autoAdjust="0"/>
    <p:restoredTop sz="82450" autoAdjust="0"/>
  </p:normalViewPr>
  <p:slideViewPr>
    <p:cSldViewPr snapToGrid="0">
      <p:cViewPr varScale="1">
        <p:scale>
          <a:sx n="124" d="100"/>
          <a:sy n="124" d="100"/>
        </p:scale>
        <p:origin x="300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4EED20-A0BC-73FC-173B-ACD06968DE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DB199-38E3-A8C7-CAA4-9E760AE058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71840-60BD-4AA1-A114-809011EFF941}" type="datetimeFigureOut">
              <a:rPr lang="it-IT" smtClean="0"/>
              <a:t>10/01/2024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6AD9C-2005-6E13-27EE-3B89B1AFC2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9E3E8-BC5B-377D-30DC-BBDDBA953E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61975-6CD7-4B60-9485-C0CCA22766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1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9862fc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9862fc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5f91714c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25f91714c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Funzionalità che sono l’implementazione della politica best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fit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nell’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allocatore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delle pagine che ora lavora con first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fit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e un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priority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scheduler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basilare che per evitare la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starvation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fa un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priority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shift a cadenza temporale.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9108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7248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62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6742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459e70b7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459e70b7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cbd03e63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cbd03e63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0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Sono coinvolti 4 file: 2 routine assembly che si occupano del loading e dell’inizializzazione a basso livello e un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init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che fa le inizializzazioni ad alto livello.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95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1) Il loader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occupa</a:t>
            </a:r>
            <a:r>
              <a:rPr lang="en-GB" dirty="0"/>
              <a:t> di </a:t>
            </a:r>
            <a:r>
              <a:rPr lang="en-GB" dirty="0" err="1"/>
              <a:t>cercare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le </a:t>
            </a:r>
            <a:r>
              <a:rPr lang="en-GB" dirty="0" err="1"/>
              <a:t>partizioni</a:t>
            </a:r>
            <a:r>
              <a:rPr lang="en-GB" dirty="0"/>
              <a:t> quale </a:t>
            </a:r>
            <a:r>
              <a:rPr lang="en-GB" dirty="0" err="1"/>
              <a:t>contiene</a:t>
            </a:r>
            <a:r>
              <a:rPr lang="en-GB" dirty="0"/>
              <a:t> la bootable partition per </a:t>
            </a:r>
            <a:r>
              <a:rPr lang="en-GB" dirty="0" err="1"/>
              <a:t>avviare</a:t>
            </a:r>
            <a:r>
              <a:rPr lang="en-GB" dirty="0"/>
              <a:t> il kernel - non 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particolari</a:t>
            </a:r>
            <a:r>
              <a:rPr lang="en-GB" dirty="0"/>
              <a:t> </a:t>
            </a:r>
            <a:r>
              <a:rPr lang="en-GB" dirty="0" err="1"/>
              <a:t>limitazioni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dove il kernel </a:t>
            </a:r>
            <a:r>
              <a:rPr lang="en-GB" dirty="0" err="1"/>
              <a:t>debba</a:t>
            </a:r>
            <a:r>
              <a:rPr lang="en-GB" dirty="0"/>
              <a:t> stare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2) Salta a </a:t>
            </a:r>
            <a:r>
              <a:rPr lang="en-GB" dirty="0" err="1"/>
              <a:t>start.S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21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Che mette a posto qualche dettaglio tecnico e annota la dimensione della memoria. Il BIOS riesce a captare massimo 64MB, quindi questo diventa il limite pratico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PintOS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it-I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</a:t>
            </a: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(che è in 16 bit, usata per compatibilità con i vecchi sistemi x86) e la </a:t>
            </a:r>
            <a:r>
              <a:rPr lang="it-I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(in 64 bit, che consente di avere feature come la </a:t>
            </a:r>
            <a:r>
              <a:rPr lang="it-I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</a:t>
            </a: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multitasking </a:t>
            </a:r>
            <a:r>
              <a:rPr lang="it-I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ecc</a:t>
            </a:r>
            <a:r>
              <a:rPr lang="it-I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dei sistemi moderni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3) </a:t>
            </a:r>
            <a:r>
              <a:rPr lang="en-GB" dirty="0" err="1"/>
              <a:t>Disabilitata</a:t>
            </a:r>
            <a:r>
              <a:rPr lang="en-GB" dirty="0"/>
              <a:t> per </a:t>
            </a:r>
            <a:r>
              <a:rPr lang="en-GB" dirty="0" err="1"/>
              <a:t>ragioni</a:t>
            </a:r>
            <a:r>
              <a:rPr lang="en-GB" dirty="0"/>
              <a:t> </a:t>
            </a:r>
            <a:r>
              <a:rPr lang="en-GB" dirty="0" err="1"/>
              <a:t>storiche</a:t>
            </a:r>
            <a:r>
              <a:rPr lang="en-GB" dirty="0"/>
              <a:t> </a:t>
            </a:r>
            <a:r>
              <a:rPr lang="en-GB" dirty="0" err="1"/>
              <a:t>dalle</a:t>
            </a:r>
            <a:r>
              <a:rPr lang="en-GB" dirty="0"/>
              <a:t> CPU,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riattivata</a:t>
            </a:r>
            <a:r>
              <a:rPr lang="en-GB" dirty="0"/>
              <a:t> </a:t>
            </a:r>
            <a:r>
              <a:rPr lang="en-GB" dirty="0" err="1"/>
              <a:t>perchè</a:t>
            </a:r>
            <a:r>
              <a:rPr lang="en-GB" dirty="0"/>
              <a:t> </a:t>
            </a:r>
            <a:r>
              <a:rPr lang="en-GB" dirty="0" err="1"/>
              <a:t>impedisce</a:t>
            </a:r>
            <a:r>
              <a:rPr lang="en-GB" dirty="0"/>
              <a:t> di </a:t>
            </a:r>
            <a:r>
              <a:rPr lang="en-GB" dirty="0" err="1"/>
              <a:t>indirizzare</a:t>
            </a:r>
            <a:r>
              <a:rPr lang="en-GB" dirty="0"/>
              <a:t> sopra a 1MB e </a:t>
            </a:r>
            <a:r>
              <a:rPr lang="en-GB" dirty="0" err="1"/>
              <a:t>vogliamo</a:t>
            </a:r>
            <a:r>
              <a:rPr lang="en-GB" dirty="0"/>
              <a:t> </a:t>
            </a:r>
            <a:r>
              <a:rPr lang="en-GB" dirty="0" err="1"/>
              <a:t>accedere</a:t>
            </a:r>
            <a:r>
              <a:rPr lang="en-GB" dirty="0"/>
              <a:t> 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superiore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2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Disabilita gli interrupt perché ancora non siamo equipaggiati per supportarli e salta al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main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()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500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C’è ben poco di pronto a questo punto, si fanno reading 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parsing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viene inizializzata l’esecuzione corrente come un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thread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si inizializzano la console ...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l’area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BSS è </a:t>
            </a: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quella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in cui </a:t>
            </a: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vengono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salvate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le var non </a:t>
            </a: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inizializzate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1800" b="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inizializzate</a:t>
            </a:r>
            <a:r>
              <a:rPr lang="en-GB" sz="18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a 0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12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Innanzitutto, una breve panoramica. È un SO modulare, il corso vuole avere un approccio concreto e da un punto di vista interno sul SO.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Supporta &lt;lista&gt; MA non ha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syscall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non supporta processi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multithread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non implementa memoria virtuale, infatti non invia segnali ai processi ma gestisce gli interrupt ai processi come eccezioni e ora le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killa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tutte (anche page fault).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…gli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allocatori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una page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table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…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7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… il sistema degli interrupt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85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Con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thread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start viene avviato il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thread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idle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lo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scheduler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e si entra in modalità interrupt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driven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. Poi vengono avviate le azioni ricevute da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command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line 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shutdown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viene chiamata se era stata specificata l’opzione -q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kern="100" dirty="0">
              <a:solidFill>
                <a:srgbClr val="8EAA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kern="100" dirty="0">
              <a:solidFill>
                <a:srgbClr val="8EAA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8) Idle è il </a:t>
            </a:r>
            <a:r>
              <a:rPr lang="it-IT" sz="1800" kern="100" dirty="0" err="1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sistema che viene eseguito quando non ci sono altre attività di utenti o di sistema da svolgere. In altre parole, è il </a:t>
            </a:r>
            <a:r>
              <a:rPr lang="it-IT" sz="1800" kern="100" dirty="0" err="1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viene eseguito quando il processore non ha altro lavoro da fare.</a:t>
            </a:r>
            <a:r>
              <a:rPr lang="en-GB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utilizzato per eseguire operazioni a basso consumo di risorse o può essere messo in uno stato di "</a:t>
            </a:r>
            <a:r>
              <a:rPr lang="it-IT" sz="1800" kern="100" dirty="0" err="1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</a:t>
            </a: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(attesa) per ridurre il consumo energetico.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È il </a:t>
            </a:r>
            <a:r>
              <a:rPr lang="it-IT" sz="1800" dirty="0" err="1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it-IT" sz="18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la priorità più bassa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10) importanti quando è richiesto un timing accurato per rispettare specifiche temporali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11) Ora sono tecnologie vecchie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13) Se si chiama </a:t>
            </a:r>
            <a:r>
              <a:rPr lang="it-IT" sz="1800" kern="100" dirty="0" err="1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pintos</a:t>
            </a:r>
            <a:r>
              <a:rPr lang="it-IT" sz="1800" kern="100" dirty="0">
                <a:solidFill>
                  <a:srgbClr val="8EAA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opzione –q si spegne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9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011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Questo vuol dire che la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 può occupare troppo spazio o lo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 potrà crescere quasi per niente, ma anche che lo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 deve crescere troppo o corrompe lo stato del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Quindi le funzioni kernel non possono allocare grosse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array come non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 invece vanno allocati dinamicamente.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042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338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66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RUNNING, READY, SLEEP, ZOMBIE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837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89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5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La caratteristica fondamentale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PintOS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rispetto agli altri SO didattici è che è in grado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runnare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su hardware fisico.  Qui comunque si utilizza una macchina virtuale con questa versione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ubuntu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(perché con le successive la compilazione non funziona) e ci si appoggia su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QEMU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per simulare la macchina.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275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65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L’implementazione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doppio </a:t>
            </a:r>
            <a:r>
              <a:rPr lang="en-GB" dirty="0" err="1"/>
              <a:t>linkata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troviamo</a:t>
            </a:r>
            <a:r>
              <a:rPr lang="en-GB" dirty="0"/>
              <a:t> in lib/kernel </a:t>
            </a:r>
            <a:r>
              <a:rPr lang="en-GB" dirty="0" err="1"/>
              <a:t>prevede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un </a:t>
            </a:r>
            <a:r>
              <a:rPr lang="en-GB" dirty="0" err="1"/>
              <a:t>elemento</a:t>
            </a:r>
            <a:r>
              <a:rPr lang="en-GB" dirty="0"/>
              <a:t> per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salvato</a:t>
            </a:r>
            <a:r>
              <a:rPr lang="en-GB" dirty="0"/>
              <a:t> in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debba</a:t>
            </a:r>
            <a:r>
              <a:rPr lang="en-GB" dirty="0"/>
              <a:t> </a:t>
            </a:r>
            <a:r>
              <a:rPr lang="en-GB" dirty="0" err="1"/>
              <a:t>contenere</a:t>
            </a:r>
            <a:r>
              <a:rPr lang="en-GB" dirty="0"/>
              <a:t>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incorpora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 al </a:t>
            </a:r>
            <a:r>
              <a:rPr lang="en-GB" dirty="0" err="1"/>
              <a:t>prev</a:t>
            </a:r>
            <a:r>
              <a:rPr lang="en-GB" dirty="0"/>
              <a:t> e al next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610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L’implementazione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doppio </a:t>
            </a:r>
            <a:r>
              <a:rPr lang="en-GB" dirty="0" err="1"/>
              <a:t>linkata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troviamo</a:t>
            </a:r>
            <a:r>
              <a:rPr lang="en-GB" dirty="0"/>
              <a:t> in lib/kernel </a:t>
            </a:r>
            <a:r>
              <a:rPr lang="en-GB" dirty="0" err="1"/>
              <a:t>prevede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un </a:t>
            </a:r>
            <a:r>
              <a:rPr lang="en-GB" dirty="0" err="1"/>
              <a:t>elemento</a:t>
            </a:r>
            <a:r>
              <a:rPr lang="en-GB" dirty="0"/>
              <a:t> per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salvato</a:t>
            </a:r>
            <a:r>
              <a:rPr lang="en-GB" dirty="0"/>
              <a:t> in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debba</a:t>
            </a:r>
            <a:r>
              <a:rPr lang="en-GB" dirty="0"/>
              <a:t> </a:t>
            </a:r>
            <a:r>
              <a:rPr lang="en-GB" dirty="0" err="1"/>
              <a:t>contenere</a:t>
            </a:r>
            <a:r>
              <a:rPr lang="en-GB" dirty="0"/>
              <a:t>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incorpora</a:t>
            </a:r>
            <a:r>
              <a:rPr lang="en-GB" dirty="0"/>
              <a:t> un </a:t>
            </a:r>
            <a:r>
              <a:rPr lang="en-GB" dirty="0" err="1"/>
              <a:t>puntatore</a:t>
            </a:r>
            <a:r>
              <a:rPr lang="en-GB" dirty="0"/>
              <a:t> al </a:t>
            </a:r>
            <a:r>
              <a:rPr lang="en-GB" dirty="0" err="1"/>
              <a:t>prev</a:t>
            </a:r>
            <a:r>
              <a:rPr lang="en-GB" dirty="0"/>
              <a:t> e al next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619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819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0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0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RUNNING, READY, SLEEP, ZOMBIE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Stack in OS/161 è </a:t>
            </a:r>
            <a:r>
              <a:rPr lang="en-GB" dirty="0" err="1"/>
              <a:t>un’intera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ottenuta</a:t>
            </a:r>
            <a:r>
              <a:rPr lang="en-GB" dirty="0"/>
              <a:t> con </a:t>
            </a:r>
            <a:r>
              <a:rPr lang="en-GB" dirty="0" err="1"/>
              <a:t>kmalloc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662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dettagli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di </a:t>
            </a:r>
            <a:r>
              <a:rPr lang="en-GB" dirty="0" err="1"/>
              <a:t>libreria</a:t>
            </a:r>
            <a:r>
              <a:rPr lang="en-GB" dirty="0"/>
              <a:t> thread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31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059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64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Siccome sostituisce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NachOS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segue il filone dei cibi messicani; una pinta allude a un sistema operativo di dimensioni ridotte; e qui Pfaff paragona i problemi degli studenti di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blow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up del sistema con la Ford Pinto famosa per esplodere spesso.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629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interrupt esterno : che viene da un device esterno alla CPU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676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309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081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683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649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581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729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145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951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39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La directory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structure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ha dimensioni decisamente ridotte rispetto a OS/161. Basti già pensare al fatto che OS/161 aveva una directory esclusivamente dedicata agli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header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del kernel qui .c e .h stanno insieme.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02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477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25f91714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25f91714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5179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5060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Semaforo a 0: check che una cosa che deve succedere un’unica volta sia successa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Semaforo a 1: controllo di accesso a una risorsa</a:t>
            </a:r>
          </a:p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Raramente usati con più di 1</a:t>
            </a:r>
          </a:p>
        </p:txBody>
      </p:sp>
    </p:spTree>
    <p:extLst>
      <p:ext uri="{BB962C8B-B14F-4D97-AF65-F5344CB8AC3E}">
        <p14:creationId xmlns:p14="http://schemas.microsoft.com/office/powerpoint/2010/main" val="3927724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Queste si possono chiamare da un interrupt </a:t>
            </a:r>
            <a:r>
              <a:rPr lang="it-I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handler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esterno</a:t>
            </a:r>
          </a:p>
        </p:txBody>
      </p:sp>
    </p:spTree>
    <p:extLst>
      <p:ext uri="{BB962C8B-B14F-4D97-AF65-F5344CB8AC3E}">
        <p14:creationId xmlns:p14="http://schemas.microsoft.com/office/powerpoint/2010/main" val="3912935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572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48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02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362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7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L’implementazione della lista è doppio linkata. Importante anche la libreria bitmap per l’allocazione della memoria. Qui invece è dove ho inserito i test per le funzionalità aggiuntive.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328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6330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1853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Lock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 avevamo implementati attraverso i semafori oppure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wchan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(entrambe avevano accanto uno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spinlock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wchan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spinlock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ogni volta che le gestiamo passiamo dentro anche un lock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719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2031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25f91714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25f91714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694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2503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427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824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8350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87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Quindi il kernel prende degli argomenti da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command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line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02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8360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6914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8956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569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Getppages</a:t>
            </a:r>
            <a:r>
              <a:rPr lang="en-GB" dirty="0"/>
              <a:t> </a:t>
            </a:r>
            <a:r>
              <a:rPr lang="en-GB" dirty="0" err="1"/>
              <a:t>chiama</a:t>
            </a:r>
            <a:r>
              <a:rPr lang="en-GB" dirty="0"/>
              <a:t> solo </a:t>
            </a:r>
            <a:r>
              <a:rPr lang="en-GB" dirty="0" err="1"/>
              <a:t>ram_stealmem</a:t>
            </a:r>
            <a:r>
              <a:rPr lang="en-GB" dirty="0"/>
              <a:t> ma con uno spin lock per </a:t>
            </a:r>
            <a:r>
              <a:rPr lang="en-GB" dirty="0" err="1"/>
              <a:t>protezione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Ram_stealmem</a:t>
            </a:r>
            <a:r>
              <a:rPr lang="en-GB" dirty="0"/>
              <a:t> </a:t>
            </a:r>
            <a:r>
              <a:rPr lang="en-GB" dirty="0" err="1"/>
              <a:t>controlla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</a:t>
            </a:r>
            <a:r>
              <a:rPr lang="en-GB" dirty="0" err="1"/>
              <a:t>richiesta</a:t>
            </a:r>
            <a:r>
              <a:rPr lang="en-GB" dirty="0"/>
              <a:t> non </a:t>
            </a:r>
            <a:r>
              <a:rPr lang="en-GB" dirty="0" err="1"/>
              <a:t>sfori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disponibile</a:t>
            </a:r>
            <a:r>
              <a:rPr lang="en-GB" dirty="0"/>
              <a:t> e </a:t>
            </a:r>
            <a:r>
              <a:rPr lang="en-GB" dirty="0" err="1"/>
              <a:t>aggiorna</a:t>
            </a:r>
            <a:r>
              <a:rPr lang="en-GB" dirty="0"/>
              <a:t> il primo </a:t>
            </a:r>
            <a:r>
              <a:rPr lang="en-GB" dirty="0" err="1"/>
              <a:t>indirizzo</a:t>
            </a:r>
            <a:r>
              <a:rPr lang="en-GB" dirty="0"/>
              <a:t> </a:t>
            </a:r>
            <a:r>
              <a:rPr lang="en-GB" dirty="0" err="1"/>
              <a:t>disponibile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583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Getppages</a:t>
            </a:r>
            <a:r>
              <a:rPr lang="en-GB" dirty="0"/>
              <a:t> </a:t>
            </a:r>
            <a:r>
              <a:rPr lang="en-GB" dirty="0" err="1"/>
              <a:t>chiama</a:t>
            </a:r>
            <a:r>
              <a:rPr lang="en-GB" dirty="0"/>
              <a:t> solo </a:t>
            </a:r>
            <a:r>
              <a:rPr lang="en-GB" dirty="0" err="1"/>
              <a:t>ram_stealmem</a:t>
            </a:r>
            <a:r>
              <a:rPr lang="en-GB" dirty="0"/>
              <a:t> ma con uno spin lock per </a:t>
            </a:r>
            <a:r>
              <a:rPr lang="en-GB" dirty="0" err="1"/>
              <a:t>protezione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Ram_stealmem</a:t>
            </a:r>
            <a:r>
              <a:rPr lang="en-GB" dirty="0"/>
              <a:t> </a:t>
            </a:r>
            <a:r>
              <a:rPr lang="en-GB" dirty="0" err="1"/>
              <a:t>controlla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</a:t>
            </a:r>
            <a:r>
              <a:rPr lang="en-GB" dirty="0" err="1"/>
              <a:t>richiesta</a:t>
            </a:r>
            <a:r>
              <a:rPr lang="en-GB" dirty="0"/>
              <a:t> non </a:t>
            </a:r>
            <a:r>
              <a:rPr lang="en-GB" dirty="0" err="1"/>
              <a:t>sfori</a:t>
            </a:r>
            <a:r>
              <a:rPr lang="en-GB" dirty="0"/>
              <a:t> la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disponibile</a:t>
            </a:r>
            <a:r>
              <a:rPr lang="en-GB" dirty="0"/>
              <a:t> e </a:t>
            </a:r>
            <a:r>
              <a:rPr lang="en-GB" dirty="0" err="1"/>
              <a:t>aggiorna</a:t>
            </a:r>
            <a:r>
              <a:rPr lang="en-GB" dirty="0"/>
              <a:t> il primo </a:t>
            </a:r>
            <a:r>
              <a:rPr lang="en-GB" dirty="0" err="1"/>
              <a:t>indirizzo</a:t>
            </a:r>
            <a:r>
              <a:rPr lang="en-GB" dirty="0"/>
              <a:t> </a:t>
            </a:r>
            <a:r>
              <a:rPr lang="en-GB" dirty="0" err="1"/>
              <a:t>disponibile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024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3173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494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 Maskable Interrupts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3796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79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Si debugga con l’opzione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gdb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, si sceglie da un'altra finestra di terminale l’oggetto da osservare e il programma </a:t>
            </a:r>
            <a:r>
              <a:rPr lang="it-IT" sz="1800" dirty="0" err="1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debugpintos</a:t>
            </a:r>
            <a:r>
              <a:rPr lang="it-IT" sz="18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è preparato per mettersi in ascolto sulla porta corretta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96414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6425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459e70b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459e70b7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È a due livelli, livello alto è una page directory è fatta da 1024 page directory entries da 32 bit (quindi 4kB = 1 pagina) ogni entry rappresenta 4MB di memoria virtuale. Ogni entry punta a una page </a:t>
            </a:r>
            <a:r>
              <a:rPr lang="it-I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pure ha 1024 page </a:t>
            </a:r>
            <a:r>
              <a:rPr lang="it-I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entries da 32 bit che ognuna traduce una pagina da 4kB.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4127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1401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9451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6020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0523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4287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80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0550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815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8301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59e70b7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459e70b7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5882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52a00d0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f52a00d0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707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459e70b7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459e70b7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9701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34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354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765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17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69250" y="36205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750700" y="497080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3898E-2A56-31F1-CDDF-31A6CEEDA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720000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2"/>
          </p:nvPr>
        </p:nvSpPr>
        <p:spPr>
          <a:xfrm>
            <a:off x="720000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3"/>
          </p:nvPr>
        </p:nvSpPr>
        <p:spPr>
          <a:xfrm>
            <a:off x="3306355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4"/>
          </p:nvPr>
        </p:nvSpPr>
        <p:spPr>
          <a:xfrm>
            <a:off x="5892709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5"/>
          </p:nvPr>
        </p:nvSpPr>
        <p:spPr>
          <a:xfrm>
            <a:off x="3306355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6"/>
          </p:nvPr>
        </p:nvSpPr>
        <p:spPr>
          <a:xfrm>
            <a:off x="5892709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/>
          <p:nvPr/>
        </p:nvSpPr>
        <p:spPr>
          <a:xfrm rot="10800000">
            <a:off x="8510169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rot="-10567992">
            <a:off x="8429653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8865847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256327" y="4184953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408726" y="433735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21"/>
          <p:cNvCxnSpPr/>
          <p:nvPr/>
        </p:nvCxnSpPr>
        <p:spPr>
          <a:xfrm rot="10800000">
            <a:off x="256325" y="4867675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43E8F4-EB8D-C11C-B512-9897B7FEA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1776475" y="1371401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2"/>
          </p:nvPr>
        </p:nvSpPr>
        <p:spPr>
          <a:xfrm>
            <a:off x="1776475" y="855400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3"/>
          </p:nvPr>
        </p:nvSpPr>
        <p:spPr>
          <a:xfrm>
            <a:off x="1776475" y="2646001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4"/>
          </p:nvPr>
        </p:nvSpPr>
        <p:spPr>
          <a:xfrm>
            <a:off x="1776475" y="2130000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5"/>
          </p:nvPr>
        </p:nvSpPr>
        <p:spPr>
          <a:xfrm>
            <a:off x="1776475" y="3920600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6"/>
          </p:nvPr>
        </p:nvSpPr>
        <p:spPr>
          <a:xfrm>
            <a:off x="1776475" y="3404598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1D321-5240-4458-85B5-0A58E586E7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946871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2"/>
          </p:nvPr>
        </p:nvSpPr>
        <p:spPr>
          <a:xfrm>
            <a:off x="1946850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3"/>
          </p:nvPr>
        </p:nvSpPr>
        <p:spPr>
          <a:xfrm>
            <a:off x="5673076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1946850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5"/>
          </p:nvPr>
        </p:nvSpPr>
        <p:spPr>
          <a:xfrm>
            <a:off x="5673076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1946925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7"/>
          </p:nvPr>
        </p:nvSpPr>
        <p:spPr>
          <a:xfrm>
            <a:off x="5673078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8"/>
          </p:nvPr>
        </p:nvSpPr>
        <p:spPr>
          <a:xfrm>
            <a:off x="5673078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/>
          <p:nvPr/>
        </p:nvSpPr>
        <p:spPr>
          <a:xfrm rot="-5400000">
            <a:off x="-44294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-5400000">
            <a:off x="415421" y="470000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 rot="-5400000">
            <a:off x="63491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-5400000">
            <a:off x="8556971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ABD99-461F-7574-C31A-4AA500F97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 hasCustomPrompt="1"/>
          </p:nvPr>
        </p:nvSpPr>
        <p:spPr>
          <a:xfrm>
            <a:off x="3429416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 flipH="1">
            <a:off x="3431700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2" hasCustomPrompt="1"/>
          </p:nvPr>
        </p:nvSpPr>
        <p:spPr>
          <a:xfrm>
            <a:off x="717725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3"/>
          </p:nvPr>
        </p:nvSpPr>
        <p:spPr>
          <a:xfrm flipH="1">
            <a:off x="717718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 idx="4" hasCustomPrompt="1"/>
          </p:nvPr>
        </p:nvSpPr>
        <p:spPr>
          <a:xfrm>
            <a:off x="6145677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5"/>
          </p:nvPr>
        </p:nvSpPr>
        <p:spPr>
          <a:xfrm flipH="1">
            <a:off x="6145687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717725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7"/>
          </p:nvPr>
        </p:nvSpPr>
        <p:spPr>
          <a:xfrm>
            <a:off x="3431700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8"/>
          </p:nvPr>
        </p:nvSpPr>
        <p:spPr>
          <a:xfrm>
            <a:off x="6143375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/>
          <p:nvPr/>
        </p:nvSpPr>
        <p:spPr>
          <a:xfrm rot="10800000" flipH="1">
            <a:off x="-653475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 rot="10567992" flipH="1">
            <a:off x="540846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 flipH="1">
            <a:off x="192346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14322-74F4-BB07-078F-A010340E8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ctrTitle"/>
          </p:nvPr>
        </p:nvSpPr>
        <p:spPr>
          <a:xfrm>
            <a:off x="715100" y="665375"/>
            <a:ext cx="4005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715100" y="3754400"/>
            <a:ext cx="396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900" b="1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including icons by 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9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dk1"/>
              </a:solidFill>
              <a:highlight>
                <a:srgbClr val="DFDEFC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BD85B2-783F-635B-0000-28DCE13467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804930">
            <a:off x="3666097" y="266076"/>
            <a:ext cx="5574305" cy="3295020"/>
          </a:xfrm>
          <a:prstGeom prst="arc">
            <a:avLst>
              <a:gd name="adj1" fmla="val 16057500"/>
              <a:gd name="adj2" fmla="val 551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rot="-6395119">
            <a:off x="5840319" y="263514"/>
            <a:ext cx="173415" cy="17341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 rot="10800000" flipH="1">
            <a:off x="476902" y="46943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10800000" flipH="1">
            <a:off x="629301" y="46085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6A418-326B-3CF1-4619-D653AFB6E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 rot="-2254707">
            <a:off x="-4148942" y="-1447448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 rot="-5400000">
            <a:off x="1425296" y="22217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-2254707">
            <a:off x="6325708" y="3760577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 rot="-5400000">
            <a:off x="7659671" y="472642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83D4A-9CE3-C737-F06F-90A564187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EB680-24B7-976D-1775-B353EB747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3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27475"/>
            <a:ext cx="77040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658375" y="87725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232008">
            <a:off x="535946" y="725651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8510156" y="3873725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10567992">
            <a:off x="8429640" y="4349604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76C0B-FC7B-3F70-25BE-E17EFCA92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290770" y="2312800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644" y="2312800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0756" y="2730400"/>
            <a:ext cx="2907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45631" y="2730400"/>
            <a:ext cx="2907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 flipH="1">
            <a:off x="166252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 flipH="1">
            <a:off x="318651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166250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/>
          <p:nvPr/>
        </p:nvSpPr>
        <p:spPr>
          <a:xfrm flipH="1">
            <a:off x="7601400" y="1523600"/>
            <a:ext cx="1542600" cy="154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304650" y="1442400"/>
            <a:ext cx="1542600" cy="154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385875"/>
            <a:ext cx="1542600" cy="154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296750" y="1304675"/>
            <a:ext cx="1542600" cy="154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-5524846">
            <a:off x="684613" y="1301076"/>
            <a:ext cx="173514" cy="1735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-4723736">
            <a:off x="8296439" y="1426672"/>
            <a:ext cx="173445" cy="17344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E6202-760C-5993-753E-9C09062A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flipH="1"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704600"/>
            <a:ext cx="42084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C1F4A-3FEC-823D-E5E7-073A6F9D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78CE1-5D4B-9AAE-DC8A-FD2598053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6EE2F-AFA7-EA5A-E331-0D50070E5A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3050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15100" y="21539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22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3254288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 hasCustomPrompt="1"/>
          </p:nvPr>
        </p:nvSpPr>
        <p:spPr>
          <a:xfrm>
            <a:off x="80498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7191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33476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3258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141035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3950738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14057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5"/>
          </p:nvPr>
        </p:nvSpPr>
        <p:spPr>
          <a:xfrm>
            <a:off x="39449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6" hasCustomPrompt="1"/>
          </p:nvPr>
        </p:nvSpPr>
        <p:spPr>
          <a:xfrm>
            <a:off x="58914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5799900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8" hasCustomPrompt="1"/>
          </p:nvPr>
        </p:nvSpPr>
        <p:spPr>
          <a:xfrm>
            <a:off x="58868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5796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648820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64841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959850" y="-22675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831947" y="129996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42768-8C40-D14F-0236-6E9BDCEECAA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rot="654462">
            <a:off x="6471773" y="3274495"/>
            <a:ext cx="2430409" cy="2224834"/>
          </a:xfrm>
          <a:prstGeom prst="arc">
            <a:avLst>
              <a:gd name="adj1" fmla="val 18943264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 rot="2838442" flipH="1">
            <a:off x="8518935" y="3605472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 flipH="1">
            <a:off x="295277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 flipH="1">
            <a:off x="447676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rot="10800000">
            <a:off x="295275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9B438-6A7A-10E2-D344-5C76A8CA81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2810925" y="152735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2810925" y="317760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2810929" y="1977900"/>
            <a:ext cx="4782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2810929" y="3628200"/>
            <a:ext cx="4782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F7AF0-27D3-3B80-10EA-B099CC776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F63AC-598A-4E24-7F24-6BD13A889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205AD-DDB7-4A1D-B0F5-95A00A64BD1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49A8ADF-368C-3164-F5AA-1D4D7D022FE5}"/>
              </a:ext>
            </a:extLst>
          </p:cNvPr>
          <p:cNvSpPr txBox="1">
            <a:spLocks/>
          </p:cNvSpPr>
          <p:nvPr userDrawn="1"/>
        </p:nvSpPr>
        <p:spPr>
          <a:xfrm>
            <a:off x="1507798" y="473794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dirty="0"/>
              <a:t>Sofia Longo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6" r:id="rId9"/>
    <p:sldLayoutId id="2147483667" r:id="rId10"/>
    <p:sldLayoutId id="2147483669" r:id="rId11"/>
    <p:sldLayoutId id="2147483670" r:id="rId12"/>
    <p:sldLayoutId id="2147483672" r:id="rId13"/>
    <p:sldLayoutId id="2147483673" r:id="rId14"/>
    <p:sldLayoutId id="2147483674" r:id="rId15"/>
    <p:sldLayoutId id="214748367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9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slide" Target="slide13.xml"/><Relationship Id="rId7" Type="http://schemas.openxmlformats.org/officeDocument/2006/relationships/slide" Target="slide5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6.xml"/><Relationship Id="rId5" Type="http://schemas.openxmlformats.org/officeDocument/2006/relationships/slide" Target="slide63.xml"/><Relationship Id="rId4" Type="http://schemas.openxmlformats.org/officeDocument/2006/relationships/slide" Target="slide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pfaff.org/papers/pinto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hyperlink" Target="https://pku-os.github.io/pintos-doxygen/htm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dblubayspa.it/notizie/curiosita/ford-pinto-lauto-assassina/#gre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7" Type="http://schemas.openxmlformats.org/officeDocument/2006/relationships/slide" Target="slide6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7.xml"/><Relationship Id="rId5" Type="http://schemas.openxmlformats.org/officeDocument/2006/relationships/slide" Target="slide55.xml"/><Relationship Id="rId4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6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82.xml"/><Relationship Id="rId7" Type="http://schemas.openxmlformats.org/officeDocument/2006/relationships/slide" Target="slide88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4.xml"/><Relationship Id="rId5" Type="http://schemas.openxmlformats.org/officeDocument/2006/relationships/slide" Target="slide87.xml"/><Relationship Id="rId10" Type="http://schemas.openxmlformats.org/officeDocument/2006/relationships/slide" Target="slide92.xml"/><Relationship Id="rId4" Type="http://schemas.openxmlformats.org/officeDocument/2006/relationships/slide" Target="slide83.xml"/><Relationship Id="rId9" Type="http://schemas.openxmlformats.org/officeDocument/2006/relationships/slide" Target="slide9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 rot="2260023">
            <a:off x="2241254" y="-402920"/>
            <a:ext cx="4502416" cy="5849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PintOS</a:t>
            </a:r>
            <a:br>
              <a:rPr lang="en" sz="6600" dirty="0"/>
            </a:br>
            <a:r>
              <a:rPr lang="en" sz="2400" dirty="0"/>
              <a:t>Panoramica, Confronto con </a:t>
            </a:r>
            <a:r>
              <a:rPr lang="en" sz="2400" b="1" dirty="0"/>
              <a:t>OS/161</a:t>
            </a:r>
            <a:r>
              <a:rPr lang="en" sz="2400" dirty="0"/>
              <a:t> e Implementazione di funzionalità aggintive</a:t>
            </a:r>
            <a:endParaRPr sz="3800" dirty="0"/>
          </a:p>
        </p:txBody>
      </p:sp>
      <p:sp>
        <p:nvSpPr>
          <p:cNvPr id="234" name="Google Shape;234;p33"/>
          <p:cNvSpPr/>
          <p:nvPr/>
        </p:nvSpPr>
        <p:spPr>
          <a:xfrm rot="-428975">
            <a:off x="1955424" y="3663395"/>
            <a:ext cx="173549" cy="1735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 rot="-1124341">
            <a:off x="6652921" y="729319"/>
            <a:ext cx="250266" cy="250266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bert Sans"/>
                <a:ea typeface="Albert Sans"/>
                <a:cs typeface="Albert Sans"/>
                <a:sym typeface="Albert Sans"/>
              </a:rPr>
              <a:t>Sofia Longo S310183 – Politecnico di Torino</a:t>
            </a: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354E5-D7A7-EAE0-A8F6-582D0C6F31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60883" y="4739430"/>
            <a:ext cx="968829" cy="29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/>
          <p:nvPr/>
        </p:nvSpPr>
        <p:spPr>
          <a:xfrm>
            <a:off x="2087213" y="3255125"/>
            <a:ext cx="5727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56"/>
          <p:cNvSpPr/>
          <p:nvPr/>
        </p:nvSpPr>
        <p:spPr>
          <a:xfrm>
            <a:off x="2087213" y="1630200"/>
            <a:ext cx="5727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Due Parti</a:t>
            </a:r>
            <a:endParaRPr dirty="0"/>
          </a:p>
        </p:txBody>
      </p:sp>
      <p:sp>
        <p:nvSpPr>
          <p:cNvPr id="628" name="Google Shape;628;p56"/>
          <p:cNvSpPr txBox="1">
            <a:spLocks noGrp="1"/>
          </p:cNvSpPr>
          <p:nvPr>
            <p:ph type="subTitle" idx="3"/>
          </p:nvPr>
        </p:nvSpPr>
        <p:spPr>
          <a:xfrm>
            <a:off x="2810929" y="1977900"/>
            <a:ext cx="33975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noProof="1"/>
              <a:t>Moduli del kernel </a:t>
            </a:r>
          </a:p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noProof="1"/>
              <a:t>Confronto</a:t>
            </a:r>
            <a:r>
              <a:rPr lang="en-GB" dirty="0"/>
              <a:t> con OS161</a:t>
            </a:r>
            <a:endParaRPr dirty="0"/>
          </a:p>
        </p:txBody>
      </p:sp>
      <p:sp>
        <p:nvSpPr>
          <p:cNvPr id="629" name="Google Shape;629;p56"/>
          <p:cNvSpPr txBox="1">
            <a:spLocks noGrp="1"/>
          </p:cNvSpPr>
          <p:nvPr>
            <p:ph type="subTitle" idx="1"/>
          </p:nvPr>
        </p:nvSpPr>
        <p:spPr>
          <a:xfrm>
            <a:off x="2810925" y="152735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sldjump"/>
              </a:rPr>
              <a:t>Panoramica di PintOS</a:t>
            </a:r>
            <a:endParaRPr dirty="0"/>
          </a:p>
        </p:txBody>
      </p:sp>
      <p:sp>
        <p:nvSpPr>
          <p:cNvPr id="630" name="Google Shape;630;p56"/>
          <p:cNvSpPr txBox="1">
            <a:spLocks noGrp="1"/>
          </p:cNvSpPr>
          <p:nvPr>
            <p:ph type="subTitle" idx="2"/>
          </p:nvPr>
        </p:nvSpPr>
        <p:spPr>
          <a:xfrm>
            <a:off x="2810925" y="317760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Nuove funzionalità</a:t>
            </a:r>
            <a:endParaRPr dirty="0"/>
          </a:p>
        </p:txBody>
      </p:sp>
      <p:sp>
        <p:nvSpPr>
          <p:cNvPr id="631" name="Google Shape;631;p56"/>
          <p:cNvSpPr txBox="1">
            <a:spLocks noGrp="1"/>
          </p:cNvSpPr>
          <p:nvPr>
            <p:ph type="subTitle" idx="4"/>
          </p:nvPr>
        </p:nvSpPr>
        <p:spPr>
          <a:xfrm>
            <a:off x="2810929" y="3628200"/>
            <a:ext cx="4782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dirty="0" err="1"/>
              <a:t>Politica</a:t>
            </a:r>
            <a:r>
              <a:rPr lang="en-GB" dirty="0"/>
              <a:t> Best Fit </a:t>
            </a:r>
            <a:r>
              <a:rPr lang="en-GB" dirty="0" err="1"/>
              <a:t>nel</a:t>
            </a:r>
            <a:r>
              <a:rPr lang="en-GB" dirty="0"/>
              <a:t> Page Allocator</a:t>
            </a:r>
            <a:endParaRPr dirty="0"/>
          </a:p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dirty="0"/>
              <a:t>Priority Scheduler con Priority Shift</a:t>
            </a:r>
            <a:endParaRPr dirty="0"/>
          </a:p>
        </p:txBody>
      </p:sp>
      <p:cxnSp>
        <p:nvCxnSpPr>
          <p:cNvPr id="632" name="Google Shape;632;p56"/>
          <p:cNvCxnSpPr/>
          <p:nvPr/>
        </p:nvCxnSpPr>
        <p:spPr>
          <a:xfrm>
            <a:off x="-382725" y="1891175"/>
            <a:ext cx="214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56"/>
          <p:cNvSpPr/>
          <p:nvPr/>
        </p:nvSpPr>
        <p:spPr>
          <a:xfrm>
            <a:off x="1762824" y="180449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4" name="Google Shape;634;p56"/>
          <p:cNvCxnSpPr/>
          <p:nvPr/>
        </p:nvCxnSpPr>
        <p:spPr>
          <a:xfrm>
            <a:off x="-382725" y="3541475"/>
            <a:ext cx="214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56"/>
          <p:cNvSpPr/>
          <p:nvPr/>
        </p:nvSpPr>
        <p:spPr>
          <a:xfrm>
            <a:off x="1762824" y="345479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7A7C4C-B3B8-DCD9-853E-E77D1AC08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3" name="Google Shape;8505;p75">
            <a:extLst>
              <a:ext uri="{FF2B5EF4-FFF2-40B4-BE49-F238E27FC236}">
                <a16:creationId xmlns:a16="http://schemas.microsoft.com/office/drawing/2014/main" id="{905880B3-1DFD-75C6-7E3C-9E6ACB7BBF37}"/>
              </a:ext>
            </a:extLst>
          </p:cNvPr>
          <p:cNvGrpSpPr/>
          <p:nvPr/>
        </p:nvGrpSpPr>
        <p:grpSpPr>
          <a:xfrm>
            <a:off x="2164828" y="1734991"/>
            <a:ext cx="380393" cy="363118"/>
            <a:chOff x="4126815" y="2760704"/>
            <a:chExt cx="380393" cy="363118"/>
          </a:xfrm>
          <a:solidFill>
            <a:schemeClr val="tx1"/>
          </a:solidFill>
        </p:grpSpPr>
        <p:sp>
          <p:nvSpPr>
            <p:cNvPr id="4" name="Google Shape;8506;p75">
              <a:extLst>
                <a:ext uri="{FF2B5EF4-FFF2-40B4-BE49-F238E27FC236}">
                  <a16:creationId xmlns:a16="http://schemas.microsoft.com/office/drawing/2014/main" id="{BF0B04F6-5135-90EE-21B0-41B1AEBAD352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07;p75">
              <a:extLst>
                <a:ext uri="{FF2B5EF4-FFF2-40B4-BE49-F238E27FC236}">
                  <a16:creationId xmlns:a16="http://schemas.microsoft.com/office/drawing/2014/main" id="{C31A34D3-66B1-7780-6E03-6FA0CCBEE7F6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08;p75">
              <a:extLst>
                <a:ext uri="{FF2B5EF4-FFF2-40B4-BE49-F238E27FC236}">
                  <a16:creationId xmlns:a16="http://schemas.microsoft.com/office/drawing/2014/main" id="{EF2498A1-4343-CC20-982F-F208FAAA5DA8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09;p75">
              <a:extLst>
                <a:ext uri="{FF2B5EF4-FFF2-40B4-BE49-F238E27FC236}">
                  <a16:creationId xmlns:a16="http://schemas.microsoft.com/office/drawing/2014/main" id="{1FC7FEED-3108-22A9-8234-F661C76C928A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1394;p79">
            <a:extLst>
              <a:ext uri="{FF2B5EF4-FFF2-40B4-BE49-F238E27FC236}">
                <a16:creationId xmlns:a16="http://schemas.microsoft.com/office/drawing/2014/main" id="{EA69BCCE-9624-DD55-74AE-B47C344CF9AD}"/>
              </a:ext>
            </a:extLst>
          </p:cNvPr>
          <p:cNvGrpSpPr/>
          <p:nvPr/>
        </p:nvGrpSpPr>
        <p:grpSpPr>
          <a:xfrm>
            <a:off x="2229468" y="3371938"/>
            <a:ext cx="278739" cy="339073"/>
            <a:chOff x="1768821" y="3361108"/>
            <a:chExt cx="278739" cy="339073"/>
          </a:xfrm>
          <a:solidFill>
            <a:schemeClr val="tx1"/>
          </a:solidFill>
        </p:grpSpPr>
        <p:sp>
          <p:nvSpPr>
            <p:cNvPr id="9" name="Google Shape;11395;p79">
              <a:extLst>
                <a:ext uri="{FF2B5EF4-FFF2-40B4-BE49-F238E27FC236}">
                  <a16:creationId xmlns:a16="http://schemas.microsoft.com/office/drawing/2014/main" id="{89E54BCB-4BDD-427A-67C3-6B9CC0D971D1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396;p79">
              <a:extLst>
                <a:ext uri="{FF2B5EF4-FFF2-40B4-BE49-F238E27FC236}">
                  <a16:creationId xmlns:a16="http://schemas.microsoft.com/office/drawing/2014/main" id="{7E809ED1-9479-1189-9E0B-C11C5BF91DA0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97;p79">
              <a:extLst>
                <a:ext uri="{FF2B5EF4-FFF2-40B4-BE49-F238E27FC236}">
                  <a16:creationId xmlns:a16="http://schemas.microsoft.com/office/drawing/2014/main" id="{CE465B37-B141-396E-03FB-6227C08233E5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98;p79">
              <a:extLst>
                <a:ext uri="{FF2B5EF4-FFF2-40B4-BE49-F238E27FC236}">
                  <a16:creationId xmlns:a16="http://schemas.microsoft.com/office/drawing/2014/main" id="{DD8BFB97-4A9E-D0D6-2C2F-1829E656DFCB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99;p79">
              <a:extLst>
                <a:ext uri="{FF2B5EF4-FFF2-40B4-BE49-F238E27FC236}">
                  <a16:creationId xmlns:a16="http://schemas.microsoft.com/office/drawing/2014/main" id="{57F3D1C1-72F2-822B-A0D5-8631EAEE9552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00;p79">
              <a:extLst>
                <a:ext uri="{FF2B5EF4-FFF2-40B4-BE49-F238E27FC236}">
                  <a16:creationId xmlns:a16="http://schemas.microsoft.com/office/drawing/2014/main" id="{9B417632-24B5-325B-A7D3-173CDEC1F0CE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01;p79">
              <a:extLst>
                <a:ext uri="{FF2B5EF4-FFF2-40B4-BE49-F238E27FC236}">
                  <a16:creationId xmlns:a16="http://schemas.microsoft.com/office/drawing/2014/main" id="{E7F64190-41F7-29BF-7526-D45C3DCC119A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02;p79">
              <a:extLst>
                <a:ext uri="{FF2B5EF4-FFF2-40B4-BE49-F238E27FC236}">
                  <a16:creationId xmlns:a16="http://schemas.microsoft.com/office/drawing/2014/main" id="{9C6757F8-C835-01A8-0557-53B1523C2E84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403;p79">
              <a:extLst>
                <a:ext uri="{FF2B5EF4-FFF2-40B4-BE49-F238E27FC236}">
                  <a16:creationId xmlns:a16="http://schemas.microsoft.com/office/drawing/2014/main" id="{B2722894-B716-1611-77A6-0B37D2416856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04;p79">
              <a:extLst>
                <a:ext uri="{FF2B5EF4-FFF2-40B4-BE49-F238E27FC236}">
                  <a16:creationId xmlns:a16="http://schemas.microsoft.com/office/drawing/2014/main" id="{1ADEBE64-0233-DBC8-9212-5558D073B98B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405;p79">
              <a:extLst>
                <a:ext uri="{FF2B5EF4-FFF2-40B4-BE49-F238E27FC236}">
                  <a16:creationId xmlns:a16="http://schemas.microsoft.com/office/drawing/2014/main" id="{6EA1D6EE-6057-799A-020B-26CEDFEDA337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30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0" animBg="1"/>
      <p:bldP spid="636" grpId="0" animBg="1"/>
      <p:bldP spid="628" grpId="0" uiExpand="1" build="p"/>
      <p:bldP spid="629" grpId="0" build="p"/>
      <p:bldP spid="630" grpId="0" build="p"/>
      <p:bldP spid="631" grpId="0" uiExpand="1" build="p"/>
      <p:bldP spid="633" grpId="0" animBg="1"/>
      <p:bldP spid="63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100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03234"/>
            <a:ext cx="8301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bert Sans" panose="020B0604020202020204" charset="0"/>
              </a:rPr>
              <a:t>Prima </a:t>
            </a:r>
          </a:p>
          <a:p>
            <a:r>
              <a:rPr lang="en-GB" sz="1400" dirty="0">
                <a:latin typeface="Albert Sans" panose="020B0604020202020204" charset="0"/>
              </a:rPr>
              <a:t>Lo scheduler </a:t>
            </a:r>
            <a:r>
              <a:rPr lang="en-GB" dirty="0">
                <a:latin typeface="Albert Sans" panose="020B0604020202020204" charset="0"/>
              </a:rPr>
              <a:t>segue un </a:t>
            </a:r>
            <a:r>
              <a:rPr lang="en-GB" dirty="0" err="1">
                <a:latin typeface="Albert Sans" panose="020B0604020202020204" charset="0"/>
              </a:rPr>
              <a:t>algoritmo</a:t>
            </a:r>
            <a:r>
              <a:rPr lang="en-GB" dirty="0">
                <a:latin typeface="Albert Sans" panose="020B0604020202020204" charset="0"/>
              </a:rPr>
              <a:t> Round Robin. </a:t>
            </a:r>
            <a:r>
              <a:rPr lang="en-GB" dirty="0" err="1">
                <a:latin typeface="Albert Sans" panose="020B0604020202020204" charset="0"/>
              </a:rPr>
              <a:t>S</a:t>
            </a:r>
            <a:r>
              <a:rPr lang="en-GB" sz="1400" dirty="0" err="1">
                <a:latin typeface="Albert Sans" panose="020B0604020202020204" charset="0"/>
              </a:rPr>
              <a:t>eleziona</a:t>
            </a:r>
            <a:r>
              <a:rPr lang="en-GB" sz="1400" dirty="0">
                <a:latin typeface="Albert Sans" panose="020B0604020202020204" charset="0"/>
              </a:rPr>
              <a:t> il </a:t>
            </a:r>
            <a:r>
              <a:rPr lang="en-GB" sz="1400" dirty="0" err="1">
                <a:latin typeface="Albert Sans" panose="020B0604020202020204" charset="0"/>
              </a:rPr>
              <a:t>prossimo</a:t>
            </a:r>
            <a:r>
              <a:rPr lang="en-GB" sz="1400" dirty="0">
                <a:latin typeface="Albert Sans" panose="020B0604020202020204" charset="0"/>
              </a:rPr>
              <a:t> thread a cui dare il </a:t>
            </a:r>
            <a:r>
              <a:rPr lang="en-GB" sz="1400" dirty="0" err="1">
                <a:latin typeface="Albert Sans" panose="020B0604020202020204" charset="0"/>
              </a:rPr>
              <a:t>controllo</a:t>
            </a:r>
            <a:r>
              <a:rPr lang="en-GB" sz="1400" dirty="0">
                <a:latin typeface="Albert Sans" panose="020B0604020202020204" charset="0"/>
              </a:rPr>
              <a:t> con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next_thread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_to_run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fa pop </a:t>
            </a:r>
            <a:r>
              <a:rPr lang="en-GB" dirty="0" err="1">
                <a:latin typeface="Albert Sans" panose="020B0604020202020204" charset="0"/>
              </a:rPr>
              <a:t>dalla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testa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della</a:t>
            </a:r>
            <a:r>
              <a:rPr lang="en-GB" dirty="0">
                <a:latin typeface="Albert Sans" panose="020B0604020202020204" charset="0"/>
              </a:rPr>
              <a:t> ready list e se </a:t>
            </a:r>
            <a:r>
              <a:rPr lang="en-GB" dirty="0" err="1">
                <a:latin typeface="Albert Sans" panose="020B0604020202020204" charset="0"/>
              </a:rPr>
              <a:t>questa</a:t>
            </a:r>
            <a:r>
              <a:rPr lang="en-GB" dirty="0">
                <a:latin typeface="Albert Sans" panose="020B0604020202020204" charset="0"/>
              </a:rPr>
              <a:t> è </a:t>
            </a:r>
            <a:r>
              <a:rPr lang="en-GB" dirty="0" err="1">
                <a:latin typeface="Albert Sans" panose="020B0604020202020204" charset="0"/>
              </a:rPr>
              <a:t>vuota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restituisce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l’idle</a:t>
            </a:r>
            <a:r>
              <a:rPr lang="en-GB" dirty="0">
                <a:latin typeface="Albert Sans" panose="020B0604020202020204" charset="0"/>
              </a:rPr>
              <a:t> thread. </a:t>
            </a:r>
          </a:p>
          <a:p>
            <a:endParaRPr lang="en-GB" sz="1400" dirty="0">
              <a:latin typeface="Albert Sans" panose="020B0604020202020204" charset="0"/>
            </a:endParaRPr>
          </a:p>
          <a:p>
            <a:r>
              <a:rPr lang="en-GB" sz="1400" b="1" dirty="0">
                <a:latin typeface="Albert Sans" panose="020B0604020202020204" charset="0"/>
              </a:rPr>
              <a:t>Ora</a:t>
            </a:r>
            <a:r>
              <a:rPr lang="en-GB" sz="1400" dirty="0">
                <a:latin typeface="Albert Sans" panose="020B0604020202020204" charset="0"/>
              </a:rPr>
              <a:t> </a:t>
            </a:r>
            <a:endParaRPr lang="en-GB" dirty="0">
              <a:latin typeface="Albert Sans" panose="020B0604020202020204" charset="0"/>
            </a:endParaRPr>
          </a:p>
          <a:p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next_thread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_to_run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è </a:t>
            </a:r>
            <a:r>
              <a:rPr lang="en-GB" dirty="0" err="1">
                <a:latin typeface="Albert Sans" panose="020B0604020202020204" charset="0"/>
              </a:rPr>
              <a:t>estesa</a:t>
            </a:r>
            <a:r>
              <a:rPr lang="en-GB" dirty="0">
                <a:latin typeface="Albert Sans" panose="020B0604020202020204" charset="0"/>
              </a:rPr>
              <a:t> con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next_thread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_to_run_priority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sceglie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dalla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ready list il primo thread con la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priorità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più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alta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dirty="0" err="1">
                <a:latin typeface="Albert Sans" panose="020B0604020202020204" charset="0"/>
              </a:rPr>
              <a:t>assoluto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tra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i</a:t>
            </a:r>
            <a:r>
              <a:rPr lang="en-GB" dirty="0">
                <a:latin typeface="Albert Sans" panose="020B0604020202020204" charset="0"/>
              </a:rPr>
              <a:t> thread in </a:t>
            </a:r>
            <a:r>
              <a:rPr lang="en-GB" dirty="0" err="1">
                <a:latin typeface="Albert Sans" panose="020B0604020202020204" charset="0"/>
              </a:rPr>
              <a:t>lista</a:t>
            </a:r>
            <a:r>
              <a:rPr lang="en-GB" dirty="0">
                <a:latin typeface="Albert Sans" panose="020B0604020202020204" charset="0"/>
              </a:rPr>
              <a:t>. Dopo </a:t>
            </a:r>
            <a:r>
              <a:rPr lang="en-GB" dirty="0" err="1">
                <a:latin typeface="Albert Sans" panose="020B0604020202020204" charset="0"/>
              </a:rPr>
              <a:t>averlo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selezionato</a:t>
            </a:r>
            <a:r>
              <a:rPr lang="en-GB" dirty="0">
                <a:latin typeface="Albert Sans" panose="020B0604020202020204" charset="0"/>
              </a:rPr>
              <a:t> lo </a:t>
            </a:r>
            <a:r>
              <a:rPr lang="en-GB" dirty="0" err="1">
                <a:latin typeface="Albert Sans" panose="020B0604020202020204" charset="0"/>
              </a:rPr>
              <a:t>rimuove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dalla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lista</a:t>
            </a:r>
            <a:r>
              <a:rPr lang="en-GB" dirty="0">
                <a:latin typeface="Albert Sans" panose="020B0604020202020204" charset="0"/>
              </a:rPr>
              <a:t>. </a:t>
            </a:r>
          </a:p>
          <a:p>
            <a:r>
              <a:rPr lang="en-GB" sz="1400" dirty="0">
                <a:latin typeface="Albert Sans" panose="020B0604020202020204" charset="0"/>
              </a:rPr>
              <a:t>Per </a:t>
            </a:r>
            <a:r>
              <a:rPr lang="en-GB" sz="1400" dirty="0" err="1">
                <a:latin typeface="Albert Sans" panose="020B0604020202020204" charset="0"/>
              </a:rPr>
              <a:t>evitare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che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i</a:t>
            </a:r>
            <a:r>
              <a:rPr lang="en-GB" dirty="0">
                <a:latin typeface="Albert Sans" panose="020B0604020202020204" charset="0"/>
              </a:rPr>
              <a:t> thread a </a:t>
            </a:r>
            <a:r>
              <a:rPr lang="en-GB" dirty="0" err="1"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bassa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rischino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la starvation</a:t>
            </a:r>
            <a:r>
              <a:rPr lang="en-GB" dirty="0">
                <a:latin typeface="Albert Sans" panose="020B0604020202020204" charset="0"/>
              </a:rPr>
              <a:t>, è </a:t>
            </a:r>
            <a:r>
              <a:rPr lang="en-GB" dirty="0" err="1">
                <a:latin typeface="Albert Sans" panose="020B0604020202020204" charset="0"/>
              </a:rPr>
              <a:t>stato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introdotto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un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meccanismo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di shift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della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operato</a:t>
            </a:r>
            <a:r>
              <a:rPr lang="en-GB" dirty="0">
                <a:latin typeface="Albert Sans" panose="020B0604020202020204" charset="0"/>
              </a:rPr>
              <a:t> da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thread_priority_shift</a:t>
            </a:r>
            <a:r>
              <a:rPr lang="en-GB" dirty="0">
                <a:latin typeface="Albert Sans" panose="020B0604020202020204" charset="0"/>
              </a:rPr>
              <a:t>. Con cadenza </a:t>
            </a:r>
            <a:r>
              <a:rPr lang="en-GB" dirty="0" err="1">
                <a:latin typeface="Albert Sans" panose="020B0604020202020204" charset="0"/>
              </a:rPr>
              <a:t>temporale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customizzabile</a:t>
            </a:r>
            <a:r>
              <a:rPr lang="en-GB" dirty="0">
                <a:latin typeface="Albert Sans" panose="020B0604020202020204" charset="0"/>
              </a:rPr>
              <a:t> (da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PRI_SHIFT</a:t>
            </a:r>
            <a:r>
              <a:rPr lang="en-GB" dirty="0">
                <a:latin typeface="Albert Sans" panose="020B0604020202020204" charset="0"/>
              </a:rPr>
              <a:t>), tutti </a:t>
            </a:r>
            <a:r>
              <a:rPr lang="en-GB" dirty="0" err="1">
                <a:latin typeface="Albert Sans" panose="020B0604020202020204" charset="0"/>
              </a:rPr>
              <a:t>i</a:t>
            </a:r>
            <a:r>
              <a:rPr lang="en-GB" dirty="0">
                <a:latin typeface="Albert Sans" panose="020B0604020202020204" charset="0"/>
              </a:rPr>
              <a:t> thread con </a:t>
            </a:r>
            <a:r>
              <a:rPr lang="en-GB" dirty="0" err="1"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bassa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passano</a:t>
            </a:r>
            <a:r>
              <a:rPr lang="en-GB" dirty="0">
                <a:latin typeface="Albert Sans" panose="020B0604020202020204" charset="0"/>
              </a:rPr>
              <a:t> ad </a:t>
            </a:r>
            <a:r>
              <a:rPr lang="en-GB" dirty="0" err="1">
                <a:latin typeface="Albert Sans" panose="020B0604020202020204" charset="0"/>
              </a:rPr>
              <a:t>avere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default, tutti </a:t>
            </a:r>
            <a:r>
              <a:rPr lang="en-GB" dirty="0" err="1">
                <a:latin typeface="Albert Sans" panose="020B0604020202020204" charset="0"/>
              </a:rPr>
              <a:t>i</a:t>
            </a:r>
            <a:r>
              <a:rPr lang="en-GB" dirty="0">
                <a:latin typeface="Albert Sans" panose="020B0604020202020204" charset="0"/>
              </a:rPr>
              <a:t> thread con </a:t>
            </a:r>
            <a:r>
              <a:rPr lang="en-GB" dirty="0" err="1"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default </a:t>
            </a:r>
            <a:r>
              <a:rPr lang="en-GB" dirty="0" err="1">
                <a:latin typeface="Albert Sans" panose="020B0604020202020204" charset="0"/>
              </a:rPr>
              <a:t>passano</a:t>
            </a:r>
            <a:r>
              <a:rPr lang="en-GB" dirty="0">
                <a:latin typeface="Albert Sans" panose="020B0604020202020204" charset="0"/>
              </a:rPr>
              <a:t> ad </a:t>
            </a:r>
            <a:r>
              <a:rPr lang="en-GB" dirty="0" err="1">
                <a:latin typeface="Albert Sans" panose="020B0604020202020204" charset="0"/>
              </a:rPr>
              <a:t>avere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priorità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alta.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L’idle</a:t>
            </a:r>
            <a:r>
              <a:rPr lang="en-GB" dirty="0">
                <a:latin typeface="Albert Sans" panose="020B0604020202020204" charset="0"/>
              </a:rPr>
              <a:t> thread è </a:t>
            </a:r>
            <a:r>
              <a:rPr lang="en-GB" dirty="0" err="1">
                <a:latin typeface="Albert Sans" panose="020B0604020202020204" charset="0"/>
              </a:rPr>
              <a:t>escluso</a:t>
            </a:r>
            <a:r>
              <a:rPr lang="en-GB" dirty="0">
                <a:latin typeface="Albert Sans" panose="020B0604020202020204" charset="0"/>
              </a:rPr>
              <a:t> dal priority shift </a:t>
            </a:r>
            <a:r>
              <a:rPr lang="en-GB" dirty="0" err="1">
                <a:latin typeface="Albert Sans" panose="020B0604020202020204" charset="0"/>
              </a:rPr>
              <a:t>perchè</a:t>
            </a:r>
            <a:r>
              <a:rPr lang="en-GB" dirty="0">
                <a:latin typeface="Albert Sans" panose="020B0604020202020204" charset="0"/>
              </a:rPr>
              <a:t> non </a:t>
            </a:r>
            <a:r>
              <a:rPr lang="en-GB" dirty="0" err="1">
                <a:latin typeface="Albert Sans" panose="020B0604020202020204" charset="0"/>
              </a:rPr>
              <a:t>deve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arrivare</a:t>
            </a:r>
            <a:r>
              <a:rPr lang="en-GB" dirty="0">
                <a:latin typeface="Albert Sans" panose="020B0604020202020204" charset="0"/>
              </a:rPr>
              <a:t> a </a:t>
            </a:r>
            <a:r>
              <a:rPr lang="en-GB" dirty="0" err="1">
                <a:latin typeface="Albert Sans" panose="020B0604020202020204" charset="0"/>
              </a:rPr>
              <a:t>competere</a:t>
            </a:r>
            <a:r>
              <a:rPr lang="en-GB" dirty="0">
                <a:latin typeface="Albert Sans" panose="020B0604020202020204" charset="0"/>
              </a:rPr>
              <a:t> con </a:t>
            </a:r>
            <a:r>
              <a:rPr lang="en-GB" dirty="0" err="1">
                <a:latin typeface="Albert Sans" panose="020B0604020202020204" charset="0"/>
              </a:rPr>
              <a:t>altri</a:t>
            </a:r>
            <a:r>
              <a:rPr lang="en-GB" dirty="0">
                <a:latin typeface="Albert Sans" panose="020B0604020202020204" charset="0"/>
              </a:rPr>
              <a:t> thread. </a:t>
            </a:r>
            <a:endParaRPr lang="en-GB" sz="1400" dirty="0">
              <a:latin typeface="Albert Sans" panose="020B0604020202020204" charset="0"/>
            </a:endParaRPr>
          </a:p>
        </p:txBody>
      </p:sp>
      <p:sp>
        <p:nvSpPr>
          <p:cNvPr id="6" name="Google Shape;593;p54">
            <a:extLst>
              <a:ext uri="{FF2B5EF4-FFF2-40B4-BE49-F238E27FC236}">
                <a16:creationId xmlns:a16="http://schemas.microsoft.com/office/drawing/2014/main" id="{EE07CBB9-DDF6-6574-5F29-33B230E3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4999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Priority Scheduling</a:t>
            </a:r>
            <a:br>
              <a:rPr lang="en" sz="2400" dirty="0"/>
            </a:br>
            <a:r>
              <a:rPr lang="en" sz="1600" dirty="0"/>
              <a:t>Descrizione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90905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720000" y="291881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Priority Scheduling</a:t>
            </a:r>
            <a:br>
              <a:rPr lang="en" sz="2400" dirty="0"/>
            </a:br>
            <a:r>
              <a:rPr lang="en" sz="1600" dirty="0"/>
              <a:t>Modifiche nel codice</a:t>
            </a:r>
            <a:endParaRPr sz="2400" dirty="0"/>
          </a:p>
        </p:txBody>
      </p:sp>
      <p:cxnSp>
        <p:nvCxnSpPr>
          <p:cNvPr id="594" name="Google Shape;594;p54"/>
          <p:cNvCxnSpPr>
            <a:cxnSpLocks/>
            <a:stCxn id="595" idx="2"/>
            <a:endCxn id="596" idx="0"/>
          </p:cNvCxnSpPr>
          <p:nvPr/>
        </p:nvCxnSpPr>
        <p:spPr>
          <a:xfrm rot="5400000">
            <a:off x="3242815" y="870152"/>
            <a:ext cx="489796" cy="21693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5" name="Google Shape;605;p54"/>
          <p:cNvCxnSpPr>
            <a:cxnSpLocks/>
            <a:stCxn id="606" idx="0"/>
            <a:endCxn id="596" idx="2"/>
          </p:cNvCxnSpPr>
          <p:nvPr/>
        </p:nvCxnSpPr>
        <p:spPr>
          <a:xfrm rot="16200000" flipV="1">
            <a:off x="2733251" y="2240312"/>
            <a:ext cx="103961" cy="7644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5" name="Google Shape;595;p54"/>
          <p:cNvSpPr txBox="1"/>
          <p:nvPr/>
        </p:nvSpPr>
        <p:spPr>
          <a:xfrm>
            <a:off x="3899647" y="1339138"/>
            <a:ext cx="134550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src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1863327" y="2199734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2802300" y="2674495"/>
            <a:ext cx="73026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CDCA6A46-676C-0467-689F-D07A724E6F0F}"/>
              </a:ext>
            </a:extLst>
          </p:cNvPr>
          <p:cNvSpPr txBox="1"/>
          <p:nvPr/>
        </p:nvSpPr>
        <p:spPr>
          <a:xfrm>
            <a:off x="5810986" y="2192216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6" name="Google Shape;594;p54">
            <a:extLst>
              <a:ext uri="{FF2B5EF4-FFF2-40B4-BE49-F238E27FC236}">
                <a16:creationId xmlns:a16="http://schemas.microsoft.com/office/drawing/2014/main" id="{6E236631-C0FC-2E43-046A-DCB4D02F6D6B}"/>
              </a:ext>
            </a:extLst>
          </p:cNvPr>
          <p:cNvCxnSpPr>
            <a:cxnSpLocks/>
            <a:stCxn id="595" idx="2"/>
            <a:endCxn id="22" idx="0"/>
          </p:cNvCxnSpPr>
          <p:nvPr/>
        </p:nvCxnSpPr>
        <p:spPr>
          <a:xfrm rot="16200000" flipH="1">
            <a:off x="5220403" y="1061932"/>
            <a:ext cx="482278" cy="17782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3" name="Slide Number Placeholder 672">
            <a:extLst>
              <a:ext uri="{FF2B5EF4-FFF2-40B4-BE49-F238E27FC236}">
                <a16:creationId xmlns:a16="http://schemas.microsoft.com/office/drawing/2014/main" id="{7CFA9D0D-74AF-B771-8AD2-2987569BB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101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BDCD2-EE37-5BBF-E1A8-47F37FC1090E}"/>
              </a:ext>
            </a:extLst>
          </p:cNvPr>
          <p:cNvSpPr txBox="1"/>
          <p:nvPr/>
        </p:nvSpPr>
        <p:spPr>
          <a:xfrm>
            <a:off x="4748435" y="2978801"/>
            <a:ext cx="3150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 err="1">
                <a:latin typeface="Albert Sans" panose="020B0604020202020204" charset="0"/>
              </a:rPr>
              <a:t>thread.c</a:t>
            </a:r>
            <a:endParaRPr lang="en-GB" sz="1200" dirty="0">
              <a:latin typeface="Albert Sans" panose="020B0604020202020204" charset="0"/>
            </a:endParaRPr>
          </a:p>
          <a:p>
            <a:pPr algn="ctr"/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Funzioni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:</a:t>
            </a: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thread_print_ready_list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next_thread_to_run_priority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thread_priority_shift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Variabili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globali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:</a:t>
            </a: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first_schedule_tick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interval</a:t>
            </a:r>
          </a:p>
          <a:p>
            <a:pPr algn="ctr"/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Macro:</a:t>
            </a:r>
          </a:p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PRI_SHIFT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Google Shape;464;p45">
            <a:extLst>
              <a:ext uri="{FF2B5EF4-FFF2-40B4-BE49-F238E27FC236}">
                <a16:creationId xmlns:a16="http://schemas.microsoft.com/office/drawing/2014/main" id="{7755D424-BB9D-060F-1FB2-E344DA8C0DCD}"/>
              </a:ext>
            </a:extLst>
          </p:cNvPr>
          <p:cNvSpPr/>
          <p:nvPr/>
        </p:nvSpPr>
        <p:spPr>
          <a:xfrm>
            <a:off x="6263761" y="2674495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C255-F033-2911-89AC-69AF50AC46A1}"/>
              </a:ext>
            </a:extLst>
          </p:cNvPr>
          <p:cNvSpPr txBox="1"/>
          <p:nvPr/>
        </p:nvSpPr>
        <p:spPr>
          <a:xfrm>
            <a:off x="1705861" y="3386556"/>
            <a:ext cx="2923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b="1" dirty="0" err="1">
                <a:latin typeface="Albert Sans" panose="020B0604020202020204" charset="0"/>
              </a:rPr>
              <a:t>mine_print_ready_list_test.c</a:t>
            </a:r>
            <a:endParaRPr lang="en-GB" sz="1200" b="1" dirty="0">
              <a:latin typeface="Albert Sans" panose="020B0604020202020204" charset="0"/>
            </a:endParaRPr>
          </a:p>
          <a:p>
            <a:pPr algn="ctr"/>
            <a:r>
              <a:rPr lang="en-GB" sz="1200" dirty="0" err="1">
                <a:latin typeface="Albert Sans" panose="020B0604020202020204" charset="0"/>
              </a:rPr>
              <a:t>Controlla</a:t>
            </a:r>
            <a:r>
              <a:rPr lang="en-GB" sz="1200" dirty="0">
                <a:latin typeface="Albert Sans" panose="020B0604020202020204" charset="0"/>
              </a:rPr>
              <a:t> la </a:t>
            </a:r>
            <a:r>
              <a:rPr lang="en-GB" sz="1200" dirty="0" err="1">
                <a:latin typeface="Albert Sans" panose="020B0604020202020204" charset="0"/>
              </a:rPr>
              <a:t>stampa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della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reasy</a:t>
            </a:r>
            <a:r>
              <a:rPr lang="en-GB" sz="1200" dirty="0">
                <a:latin typeface="Albert Sans" panose="020B0604020202020204" charset="0"/>
              </a:rPr>
              <a:t> list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b="1" dirty="0" err="1">
                <a:latin typeface="Albert Sans" panose="020B0604020202020204" charset="0"/>
              </a:rPr>
              <a:t>mine_next_thread_priority_test.c</a:t>
            </a:r>
            <a:r>
              <a:rPr lang="en-GB" sz="1200" b="1" dirty="0">
                <a:latin typeface="Albert Sans" panose="020B0604020202020204" charset="0"/>
              </a:rPr>
              <a:t> </a:t>
            </a:r>
          </a:p>
          <a:p>
            <a:pPr algn="ctr"/>
            <a:r>
              <a:rPr lang="en-GB" sz="1200" dirty="0">
                <a:latin typeface="Albert Sans" panose="020B0604020202020204" charset="0"/>
              </a:rPr>
              <a:t>Testa lo scheduling </a:t>
            </a:r>
            <a:r>
              <a:rPr lang="en-GB" sz="1200" dirty="0" err="1">
                <a:latin typeface="Albert Sans" panose="020B0604020202020204" charset="0"/>
              </a:rPr>
              <a:t>prioritario</a:t>
            </a:r>
            <a:endParaRPr lang="en-GB" sz="1200" dirty="0">
              <a:latin typeface="Albert Sans" panose="020B060402020202020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b="1" dirty="0" err="1">
                <a:latin typeface="Albert Sans" panose="020B0604020202020204" charset="0"/>
              </a:rPr>
              <a:t>mine_priority_shift_test.c</a:t>
            </a:r>
            <a:endParaRPr lang="en-GB" sz="1200" b="1" dirty="0">
              <a:latin typeface="Albert Sans" panose="020B0604020202020204" charset="0"/>
            </a:endParaRPr>
          </a:p>
          <a:p>
            <a:pPr algn="ctr"/>
            <a:r>
              <a:rPr lang="en-GB" sz="1200" dirty="0">
                <a:latin typeface="Albert Sans" panose="020B0604020202020204" charset="0"/>
              </a:rPr>
              <a:t>Testa lo shift di </a:t>
            </a:r>
            <a:r>
              <a:rPr lang="en-GB" sz="1200" dirty="0" err="1">
                <a:latin typeface="Albert Sans" panose="020B0604020202020204" charset="0"/>
              </a:rPr>
              <a:t>priorità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dei</a:t>
            </a:r>
            <a:r>
              <a:rPr lang="en-GB" sz="1200" dirty="0">
                <a:latin typeface="Albert Sans" panose="020B0604020202020204" charset="0"/>
              </a:rPr>
              <a:t> thread in ready list</a:t>
            </a:r>
          </a:p>
        </p:txBody>
      </p:sp>
      <p:sp>
        <p:nvSpPr>
          <p:cNvPr id="12" name="Google Shape;464;p45">
            <a:extLst>
              <a:ext uri="{FF2B5EF4-FFF2-40B4-BE49-F238E27FC236}">
                <a16:creationId xmlns:a16="http://schemas.microsoft.com/office/drawing/2014/main" id="{39CA539F-5741-5E58-AE9F-406CF6B934C6}"/>
              </a:ext>
            </a:extLst>
          </p:cNvPr>
          <p:cNvSpPr/>
          <p:nvPr/>
        </p:nvSpPr>
        <p:spPr>
          <a:xfrm>
            <a:off x="3080510" y="3146500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828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102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 struct thread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GB" sz="1400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next_thread_to_run_priority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salva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tick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prima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entrata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scheduler per la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logica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shift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first_schedule_tick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timer_ticks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se la ready list non è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vuota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        # in un for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cerca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primo thread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tra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quelli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priorità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massima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lista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sarà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in: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[...]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first_max_priority_thread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list_remove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first_max_priority_thread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ogni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PRI_SHIFT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tick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operare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il priority shift per fare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invecchiare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thread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timer_ticks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first_schedule_tick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interval*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PRI_SHIFT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thread_priority_shift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interval++; }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first_max_priority_thread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4193631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4255642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593;p54">
            <a:extLst>
              <a:ext uri="{FF2B5EF4-FFF2-40B4-BE49-F238E27FC236}">
                <a16:creationId xmlns:a16="http://schemas.microsoft.com/office/drawing/2014/main" id="{EE07CBB9-DDF6-6574-5F29-33B230E3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4999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Priority Scheduling</a:t>
            </a:r>
            <a:br>
              <a:rPr lang="en" sz="2400" dirty="0"/>
            </a:br>
            <a:r>
              <a:rPr lang="en" sz="1600" dirty="0"/>
              <a:t>Pseudocodice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9177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2"/>
          <p:cNvSpPr/>
          <p:nvPr/>
        </p:nvSpPr>
        <p:spPr>
          <a:xfrm>
            <a:off x="1460700" y="3228900"/>
            <a:ext cx="437400" cy="43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62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latin typeface="Albert Sans Medium"/>
                <a:ea typeface="Albert Sans Medium"/>
                <a:cs typeface="Albert Sans Medium"/>
                <a:sym typeface="Albert Sans Medium"/>
              </a:rPr>
              <a:t>Sofia Longo</a:t>
            </a:r>
            <a:endParaRPr sz="2100" dirty="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s310183@studenti.polito.it</a:t>
            </a:r>
          </a:p>
        </p:txBody>
      </p:sp>
      <p:sp>
        <p:nvSpPr>
          <p:cNvPr id="710" name="Google Shape;710;p62"/>
          <p:cNvSpPr txBox="1">
            <a:spLocks noGrp="1"/>
          </p:cNvSpPr>
          <p:nvPr>
            <p:ph type="ctrTitle"/>
          </p:nvPr>
        </p:nvSpPr>
        <p:spPr>
          <a:xfrm>
            <a:off x="715100" y="665375"/>
            <a:ext cx="4005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714" name="Google Shape;714;p62"/>
          <p:cNvSpPr/>
          <p:nvPr/>
        </p:nvSpPr>
        <p:spPr>
          <a:xfrm>
            <a:off x="2099975" y="3228900"/>
            <a:ext cx="437400" cy="43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2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2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B6093-22BA-C7D2-474A-5D1B5E22A7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103</a:t>
            </a:fld>
            <a:endParaRPr lang="en-GB" dirty="0"/>
          </a:p>
        </p:txBody>
      </p:sp>
      <p:sp>
        <p:nvSpPr>
          <p:cNvPr id="3" name="Google Shape;713;p62">
            <a:extLst>
              <a:ext uri="{FF2B5EF4-FFF2-40B4-BE49-F238E27FC236}">
                <a16:creationId xmlns:a16="http://schemas.microsoft.com/office/drawing/2014/main" id="{AA91CE93-75DC-B246-994C-BAEAF440B873}"/>
              </a:ext>
            </a:extLst>
          </p:cNvPr>
          <p:cNvSpPr/>
          <p:nvPr/>
        </p:nvSpPr>
        <p:spPr>
          <a:xfrm>
            <a:off x="821425" y="3228900"/>
            <a:ext cx="437400" cy="43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Panoramica</a:t>
            </a:r>
            <a:r>
              <a:rPr lang="en-GB" dirty="0"/>
              <a:t> di </a:t>
            </a:r>
            <a:r>
              <a:rPr lang="en-GB" dirty="0" err="1"/>
              <a:t>PintOS</a:t>
            </a:r>
            <a:endParaRPr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</a:t>
            </a:r>
            <a:r>
              <a:rPr lang="en" dirty="0"/>
              <a:t>oduli del kernel e confronto con OS161</a:t>
            </a:r>
            <a:endParaRPr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11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subTitle" idx="9"/>
          </p:nvPr>
        </p:nvSpPr>
        <p:spPr>
          <a:xfrm>
            <a:off x="1410350" y="1559125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sldjump"/>
              </a:rPr>
              <a:t>Load + Init</a:t>
            </a:r>
            <a:endParaRPr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13"/>
          </p:nvPr>
        </p:nvSpPr>
        <p:spPr>
          <a:xfrm>
            <a:off x="3950738" y="1559125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Thread</a:t>
            </a:r>
            <a:endParaRPr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14"/>
          </p:nvPr>
        </p:nvSpPr>
        <p:spPr>
          <a:xfrm>
            <a:off x="1405738" y="3090200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Allocazione della Memoria</a:t>
            </a:r>
            <a:endParaRPr dirty="0"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5"/>
          </p:nvPr>
        </p:nvSpPr>
        <p:spPr>
          <a:xfrm>
            <a:off x="3944938" y="3090200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/>
              </a:rPr>
              <a:t>Indirizzi Virtuali</a:t>
            </a:r>
            <a:endParaRPr dirty="0"/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 idx="2"/>
          </p:nvPr>
        </p:nvSpPr>
        <p:spPr>
          <a:xfrm>
            <a:off x="813050" y="1559125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3"/>
          </p:nvPr>
        </p:nvSpPr>
        <p:spPr>
          <a:xfrm>
            <a:off x="3352238" y="1559125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4"/>
          </p:nvPr>
        </p:nvSpPr>
        <p:spPr>
          <a:xfrm>
            <a:off x="3254288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Supporto per i thread </a:t>
            </a:r>
            <a:endParaRPr dirty="0"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5"/>
          </p:nvPr>
        </p:nvSpPr>
        <p:spPr>
          <a:xfrm>
            <a:off x="804988" y="3090200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6"/>
          </p:nvPr>
        </p:nvSpPr>
        <p:spPr>
          <a:xfrm>
            <a:off x="7191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age allocator e Block allocator</a:t>
            </a:r>
            <a:endParaRPr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title" idx="7"/>
          </p:nvPr>
        </p:nvSpPr>
        <p:spPr>
          <a:xfrm>
            <a:off x="3347638" y="3090200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8"/>
          </p:nvPr>
        </p:nvSpPr>
        <p:spPr>
          <a:xfrm>
            <a:off x="3258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Struttura di un virtual address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1"/>
          </p:nvPr>
        </p:nvSpPr>
        <p:spPr>
          <a:xfrm>
            <a:off x="715100" y="21539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del kernel e inizializzazione</a:t>
            </a:r>
            <a:endParaRPr dirty="0"/>
          </a:p>
        </p:txBody>
      </p:sp>
      <p:sp>
        <p:nvSpPr>
          <p:cNvPr id="263" name="Google Shape;263;p35"/>
          <p:cNvSpPr txBox="1">
            <a:spLocks noGrp="1"/>
          </p:cNvSpPr>
          <p:nvPr>
            <p:ph type="title" idx="16"/>
          </p:nvPr>
        </p:nvSpPr>
        <p:spPr>
          <a:xfrm>
            <a:off x="5891438" y="1559125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7"/>
          </p:nvPr>
        </p:nvSpPr>
        <p:spPr>
          <a:xfrm>
            <a:off x="5799899" y="2152524"/>
            <a:ext cx="2595955" cy="722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Primitive di sincronizzazione: interrupt,  semafori, lock, monitor, optimization barrier</a:t>
            </a:r>
            <a:endParaRPr dirty="0"/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 idx="18"/>
          </p:nvPr>
        </p:nvSpPr>
        <p:spPr>
          <a:xfrm>
            <a:off x="5886838" y="3090200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19"/>
          </p:nvPr>
        </p:nvSpPr>
        <p:spPr>
          <a:xfrm>
            <a:off x="5796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Struttura</a:t>
            </a:r>
            <a:r>
              <a:rPr lang="en-GB" dirty="0"/>
              <a:t> e </a:t>
            </a:r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entry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20"/>
          </p:nvPr>
        </p:nvSpPr>
        <p:spPr>
          <a:xfrm>
            <a:off x="6488199" y="1559125"/>
            <a:ext cx="2285191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Sincronizzazione</a:t>
            </a:r>
            <a:endParaRPr dirty="0"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21"/>
          </p:nvPr>
        </p:nvSpPr>
        <p:spPr>
          <a:xfrm>
            <a:off x="6484138" y="3090200"/>
            <a:ext cx="1940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8" action="ppaction://hlinksldjump"/>
              </a:rPr>
              <a:t>Page Table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97AF2-F80F-B962-2B16-A08741833F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12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Load + Init</a:t>
            </a:r>
            <a:endParaRPr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98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3;p41">
            <a:extLst>
              <a:ext uri="{FF2B5EF4-FFF2-40B4-BE49-F238E27FC236}">
                <a16:creationId xmlns:a16="http://schemas.microsoft.com/office/drawing/2014/main" id="{8796CCC4-E4AE-B2A1-CAF5-6706C7A3493B}"/>
              </a:ext>
            </a:extLst>
          </p:cNvPr>
          <p:cNvSpPr/>
          <p:nvPr/>
        </p:nvSpPr>
        <p:spPr>
          <a:xfrm>
            <a:off x="4931313" y="318569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53;p41">
            <a:extLst>
              <a:ext uri="{FF2B5EF4-FFF2-40B4-BE49-F238E27FC236}">
                <a16:creationId xmlns:a16="http://schemas.microsoft.com/office/drawing/2014/main" id="{FCAE9E8D-A1D4-FF28-8804-AB60D53AB03B}"/>
              </a:ext>
            </a:extLst>
          </p:cNvPr>
          <p:cNvSpPr/>
          <p:nvPr/>
        </p:nvSpPr>
        <p:spPr>
          <a:xfrm>
            <a:off x="1188030" y="3178838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86FA2DC6-9EAC-47D4-517F-15FB2F24945E}"/>
              </a:ext>
            </a:extLst>
          </p:cNvPr>
          <p:cNvSpPr/>
          <p:nvPr/>
        </p:nvSpPr>
        <p:spPr>
          <a:xfrm>
            <a:off x="4928107" y="1662074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ED7BA6C0-30E7-15BC-9B8B-3BDB9F522ABD}"/>
              </a:ext>
            </a:extLst>
          </p:cNvPr>
          <p:cNvSpPr/>
          <p:nvPr/>
        </p:nvSpPr>
        <p:spPr>
          <a:xfrm>
            <a:off x="1190313" y="1662074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946871" y="173617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1946925" y="325295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5689917" y="173617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5673078" y="325295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8" name="Google Shape;348;p41"/>
          <p:cNvSpPr txBox="1">
            <a:spLocks noGrp="1"/>
          </p:cNvSpPr>
          <p:nvPr>
            <p:ph type="subTitle" idx="2"/>
          </p:nvPr>
        </p:nvSpPr>
        <p:spPr>
          <a:xfrm>
            <a:off x="3055311" y="2465548"/>
            <a:ext cx="3033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Loading </a:t>
            </a:r>
            <a:r>
              <a:rPr lang="en" dirty="0"/>
              <a:t>e inizializzazione a basso livello</a:t>
            </a:r>
            <a:endParaRPr dirty="0"/>
          </a:p>
        </p:txBody>
      </p:sp>
      <p:sp>
        <p:nvSpPr>
          <p:cNvPr id="350" name="Google Shape;350;p41"/>
          <p:cNvSpPr txBox="1">
            <a:spLocks noGrp="1"/>
          </p:cNvSpPr>
          <p:nvPr>
            <p:ph type="subTitle" idx="4"/>
          </p:nvPr>
        </p:nvSpPr>
        <p:spPr>
          <a:xfrm>
            <a:off x="2829225" y="4000397"/>
            <a:ext cx="34855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Avvio del kernel: inizializzazione ad alto livello</a:t>
            </a:r>
            <a:endParaRPr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64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353" name="Google Shape;353;p41"/>
          <p:cNvSpPr/>
          <p:nvPr/>
        </p:nvSpPr>
        <p:spPr>
          <a:xfrm>
            <a:off x="1190313" y="1662086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Albert Sans" panose="020B0604020202020204" charset="0"/>
              </a:rPr>
              <a:t>1</a:t>
            </a: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4923486" y="1662074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Albert Sans" panose="020B0604020202020204" charset="0"/>
              </a:rPr>
              <a:t>2</a:t>
            </a: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1190313" y="3178850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Albert Sans" panose="020B0604020202020204" charset="0"/>
              </a:rPr>
              <a:t>3</a:t>
            </a: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4923488" y="3178850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Albert Sans" panose="020B0604020202020204" charset="0"/>
              </a:rPr>
              <a:t>4</a:t>
            </a: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EB7E3-72F9-7BD0-C811-0CCA479C61AF}"/>
              </a:ext>
            </a:extLst>
          </p:cNvPr>
          <p:cNvSpPr txBox="1"/>
          <p:nvPr/>
        </p:nvSpPr>
        <p:spPr>
          <a:xfrm>
            <a:off x="1028401" y="889728"/>
            <a:ext cx="708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Nel loading del </a:t>
            </a:r>
            <a:r>
              <a:rPr lang="it-IT" b="1" dirty="0">
                <a:latin typeface="Albert Sans" panose="020B0604020202020204" charset="0"/>
              </a:rPr>
              <a:t>kernel</a:t>
            </a:r>
            <a:r>
              <a:rPr lang="it-IT" dirty="0">
                <a:latin typeface="Albert Sans" panose="020B0604020202020204" charset="0"/>
              </a:rPr>
              <a:t> e sua inizializzazione sono coinvolti 4 file tutti in 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src/threads/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:</a:t>
            </a:r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latin typeface="Albert Sans" panose="020B0604020202020204" charset="0"/>
            </a:endParaRPr>
          </a:p>
        </p:txBody>
      </p:sp>
      <p:sp>
        <p:nvSpPr>
          <p:cNvPr id="12" name="Google Shape;465;p45">
            <a:extLst>
              <a:ext uri="{FF2B5EF4-FFF2-40B4-BE49-F238E27FC236}">
                <a16:creationId xmlns:a16="http://schemas.microsoft.com/office/drawing/2014/main" id="{40F447F4-6428-5BA7-F772-A2BAAE1C92AC}"/>
              </a:ext>
            </a:extLst>
          </p:cNvPr>
          <p:cNvSpPr/>
          <p:nvPr/>
        </p:nvSpPr>
        <p:spPr>
          <a:xfrm>
            <a:off x="6185343" y="2571750"/>
            <a:ext cx="174014" cy="1740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65;p45">
            <a:extLst>
              <a:ext uri="{FF2B5EF4-FFF2-40B4-BE49-F238E27FC236}">
                <a16:creationId xmlns:a16="http://schemas.microsoft.com/office/drawing/2014/main" id="{72170F6D-D517-7957-FD0B-759C7B9C72B7}"/>
              </a:ext>
            </a:extLst>
          </p:cNvPr>
          <p:cNvSpPr/>
          <p:nvPr/>
        </p:nvSpPr>
        <p:spPr>
          <a:xfrm>
            <a:off x="2780590" y="2571750"/>
            <a:ext cx="174014" cy="1740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65;p45">
            <a:extLst>
              <a:ext uri="{FF2B5EF4-FFF2-40B4-BE49-F238E27FC236}">
                <a16:creationId xmlns:a16="http://schemas.microsoft.com/office/drawing/2014/main" id="{425899E2-4DE1-7A0F-DAE0-297C4977194D}"/>
              </a:ext>
            </a:extLst>
          </p:cNvPr>
          <p:cNvSpPr/>
          <p:nvPr/>
        </p:nvSpPr>
        <p:spPr>
          <a:xfrm>
            <a:off x="2568811" y="4099658"/>
            <a:ext cx="174014" cy="1740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465;p45">
            <a:extLst>
              <a:ext uri="{FF2B5EF4-FFF2-40B4-BE49-F238E27FC236}">
                <a16:creationId xmlns:a16="http://schemas.microsoft.com/office/drawing/2014/main" id="{6566A637-C4D8-DBAD-65EA-F28A7F8006D6}"/>
              </a:ext>
            </a:extLst>
          </p:cNvPr>
          <p:cNvSpPr/>
          <p:nvPr/>
        </p:nvSpPr>
        <p:spPr>
          <a:xfrm>
            <a:off x="6283936" y="4099042"/>
            <a:ext cx="174014" cy="1740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33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05774CD-9B5E-654A-CD72-26F0DEC0F763}"/>
              </a:ext>
            </a:extLst>
          </p:cNvPr>
          <p:cNvSpPr/>
          <p:nvPr/>
        </p:nvSpPr>
        <p:spPr>
          <a:xfrm>
            <a:off x="2146195" y="3963660"/>
            <a:ext cx="1692774" cy="215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034D7-240F-A630-8FF0-C7D02C0F4301}"/>
              </a:ext>
            </a:extLst>
          </p:cNvPr>
          <p:cNvSpPr txBox="1"/>
          <p:nvPr/>
        </p:nvSpPr>
        <p:spPr>
          <a:xfrm>
            <a:off x="1072800" y="2202339"/>
            <a:ext cx="3835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</a:rPr>
              <a:t>PintOS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usa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>
                <a:latin typeface="Albert Sans" panose="020B0604020202020204" charset="0"/>
              </a:rPr>
              <a:t>128B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aggiuntivi</a:t>
            </a:r>
            <a:r>
              <a:rPr lang="en-GB" dirty="0">
                <a:latin typeface="Albert Sans" panose="020B0604020202020204" charset="0"/>
              </a:rPr>
              <a:t> del MBR per </a:t>
            </a:r>
            <a:r>
              <a:rPr lang="en-GB" dirty="0" err="1">
                <a:latin typeface="Albert Sans" panose="020B0604020202020204" charset="0"/>
              </a:rPr>
              <a:t>gestire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gli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argomenti</a:t>
            </a:r>
            <a:r>
              <a:rPr lang="en-GB" dirty="0">
                <a:latin typeface="Albert Sans" panose="020B0604020202020204" charset="0"/>
              </a:rPr>
              <a:t> del kernel da </a:t>
            </a:r>
            <a:r>
              <a:rPr lang="en-GB" b="1" dirty="0">
                <a:latin typeface="Albert Sans" panose="020B0604020202020204" charset="0"/>
              </a:rPr>
              <a:t>cmd</a:t>
            </a:r>
            <a:r>
              <a:rPr lang="en-GB" dirty="0">
                <a:latin typeface="Albert Sans" panose="020B0604020202020204" charset="0"/>
              </a:rPr>
              <a:t>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dirty="0" err="1">
                <a:latin typeface="Albert Sans" panose="020B0604020202020204" charset="0"/>
              </a:rPr>
              <a:t>Rimangono</a:t>
            </a:r>
            <a:r>
              <a:rPr lang="en-GB" dirty="0">
                <a:latin typeface="Albert Sans" panose="020B0604020202020204" charset="0"/>
              </a:rPr>
              <a:t> poco </a:t>
            </a:r>
            <a:r>
              <a:rPr lang="en-GB" dirty="0" err="1">
                <a:latin typeface="Albert Sans" panose="020B0604020202020204" charset="0"/>
              </a:rPr>
              <a:t>più</a:t>
            </a:r>
            <a:r>
              <a:rPr lang="en-GB" dirty="0">
                <a:latin typeface="Albert Sans" panose="020B0604020202020204" charset="0"/>
              </a:rPr>
              <a:t> di 300B per il loader,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quindi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deve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essere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scritto</a:t>
            </a:r>
            <a:r>
              <a:rPr lang="en-GB" dirty="0">
                <a:latin typeface="Albert Sans" panose="020B0604020202020204" charset="0"/>
              </a:rPr>
              <a:t> in assembly.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dirty="0" err="1">
                <a:latin typeface="Albert Sans" panose="020B0604020202020204" charset="0"/>
              </a:rPr>
              <a:t>L’assembly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utilizzato</a:t>
            </a:r>
            <a:r>
              <a:rPr lang="en-GB" dirty="0">
                <a:latin typeface="Albert Sans" panose="020B0604020202020204" charset="0"/>
              </a:rPr>
              <a:t> qui è: </a:t>
            </a:r>
          </a:p>
          <a:p>
            <a:endParaRPr lang="en-GB" dirty="0">
              <a:latin typeface="Albert Sans" panose="020B0604020202020204" charset="0"/>
            </a:endParaRPr>
          </a:p>
          <a:p>
            <a:pPr algn="ctr"/>
            <a:r>
              <a:rPr lang="en-GB" b="1" dirty="0">
                <a:latin typeface="Albert Sans" panose="020B0604020202020204" charset="0"/>
              </a:rPr>
              <a:t>Intel x86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985C6-6EF0-AE45-0ED5-E124F18C825C}"/>
              </a:ext>
            </a:extLst>
          </p:cNvPr>
          <p:cNvSpPr txBox="1"/>
          <p:nvPr/>
        </p:nvSpPr>
        <p:spPr>
          <a:xfrm>
            <a:off x="1072800" y="1710939"/>
            <a:ext cx="70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Il loader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caricato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dalla</a:t>
            </a:r>
            <a:r>
              <a:rPr lang="en-GB" dirty="0">
                <a:latin typeface="Albert Sans" panose="020B0604020202020204" charset="0"/>
              </a:rPr>
              <a:t> prima </a:t>
            </a:r>
            <a:r>
              <a:rPr lang="en-GB" dirty="0" err="1">
                <a:latin typeface="Albert Sans" panose="020B0604020202020204" charset="0"/>
              </a:rPr>
              <a:t>sezione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dell’hard</a:t>
            </a:r>
            <a:r>
              <a:rPr lang="en-GB" dirty="0">
                <a:latin typeface="Albert Sans" panose="020B0604020202020204" charset="0"/>
              </a:rPr>
              <a:t> disk: </a:t>
            </a:r>
            <a:r>
              <a:rPr lang="en-GB" b="1" dirty="0">
                <a:latin typeface="Albert Sans" panose="020B0604020202020204" charset="0"/>
              </a:rPr>
              <a:t>Master Boot Record</a:t>
            </a:r>
          </a:p>
        </p:txBody>
      </p:sp>
      <p:sp>
        <p:nvSpPr>
          <p:cNvPr id="14" name="Google Shape;356;p41">
            <a:extLst>
              <a:ext uri="{FF2B5EF4-FFF2-40B4-BE49-F238E27FC236}">
                <a16:creationId xmlns:a16="http://schemas.microsoft.com/office/drawing/2014/main" id="{7E031508-5FE9-0BFF-C4B4-E5640E95F384}"/>
              </a:ext>
            </a:extLst>
          </p:cNvPr>
          <p:cNvSpPr/>
          <p:nvPr/>
        </p:nvSpPr>
        <p:spPr>
          <a:xfrm>
            <a:off x="6520281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5" name="Google Shape;354;p41">
            <a:extLst>
              <a:ext uri="{FF2B5EF4-FFF2-40B4-BE49-F238E27FC236}">
                <a16:creationId xmlns:a16="http://schemas.microsoft.com/office/drawing/2014/main" id="{7FFC42D1-A9C9-7ABD-19BC-DB8FFD1D8128}"/>
              </a:ext>
            </a:extLst>
          </p:cNvPr>
          <p:cNvSpPr/>
          <p:nvPr/>
        </p:nvSpPr>
        <p:spPr>
          <a:xfrm>
            <a:off x="2887769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2"/>
              </a:solidFill>
              <a:latin typeface="Albert Sans" panose="020B0604020202020204" charset="0"/>
            </a:endParaRPr>
          </a:p>
        </p:txBody>
      </p:sp>
      <p:sp>
        <p:nvSpPr>
          <p:cNvPr id="16" name="Google Shape;355;p41">
            <a:extLst>
              <a:ext uri="{FF2B5EF4-FFF2-40B4-BE49-F238E27FC236}">
                <a16:creationId xmlns:a16="http://schemas.microsoft.com/office/drawing/2014/main" id="{367D06FD-7D2F-BD54-3851-A8D488C29CE6}"/>
              </a:ext>
            </a:extLst>
          </p:cNvPr>
          <p:cNvSpPr/>
          <p:nvPr/>
        </p:nvSpPr>
        <p:spPr>
          <a:xfrm>
            <a:off x="4905625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1028313" y="782068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92FE-B374-37DD-ED2F-800E15E5DB83}"/>
              </a:ext>
            </a:extLst>
          </p:cNvPr>
          <p:cNvSpPr txBox="1"/>
          <p:nvPr/>
        </p:nvSpPr>
        <p:spPr>
          <a:xfrm>
            <a:off x="1072800" y="1710939"/>
            <a:ext cx="485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lbert Sans" panose="020B0604020202020204" charset="0"/>
              </a:rPr>
              <a:t>Il loader viene caricato dalla prima sezione dell’hard disk:</a:t>
            </a:r>
            <a:endParaRPr lang="en-GB" b="1" dirty="0">
              <a:latin typeface="Albert Sans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1AC19-D348-FA0A-B908-8C1A45B10D3D}"/>
              </a:ext>
            </a:extLst>
          </p:cNvPr>
          <p:cNvSpPr/>
          <p:nvPr/>
        </p:nvSpPr>
        <p:spPr>
          <a:xfrm>
            <a:off x="5313600" y="2344597"/>
            <a:ext cx="2757600" cy="12851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0DD31-4A94-D8B9-AF25-C48BB96F26F3}"/>
              </a:ext>
            </a:extLst>
          </p:cNvPr>
          <p:cNvSpPr txBox="1"/>
          <p:nvPr/>
        </p:nvSpPr>
        <p:spPr>
          <a:xfrm>
            <a:off x="5313600" y="2387005"/>
            <a:ext cx="275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Albert Sans" panose="020B0604020202020204" charset="0"/>
              </a:rPr>
              <a:t>Utilizzato</a:t>
            </a:r>
            <a:r>
              <a:rPr lang="en-GB" sz="1200" dirty="0">
                <a:latin typeface="Albert Sans" panose="020B0604020202020204" charset="0"/>
              </a:rPr>
              <a:t> per il </a:t>
            </a:r>
            <a:r>
              <a:rPr lang="en-GB" sz="1200" b="1" dirty="0">
                <a:latin typeface="Albert Sans" panose="020B0604020202020204" charset="0"/>
              </a:rPr>
              <a:t>boot</a:t>
            </a:r>
            <a:r>
              <a:rPr lang="en-GB" sz="1200" dirty="0">
                <a:latin typeface="Albert Sans" panose="020B0604020202020204" charset="0"/>
              </a:rPr>
              <a:t> - </a:t>
            </a:r>
            <a:r>
              <a:rPr lang="en-GB" sz="1200" dirty="0" err="1">
                <a:latin typeface="Albert Sans" panose="020B0604020202020204" charset="0"/>
              </a:rPr>
              <a:t>situato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nel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b="1" dirty="0" err="1">
                <a:latin typeface="Albert Sans" panose="020B0604020202020204" charset="0"/>
              </a:rPr>
              <a:t>settore</a:t>
            </a:r>
            <a:r>
              <a:rPr lang="en-GB" sz="1200" b="1" dirty="0">
                <a:latin typeface="Albert Sans" panose="020B0604020202020204" charset="0"/>
              </a:rPr>
              <a:t> di </a:t>
            </a:r>
            <a:r>
              <a:rPr lang="en-GB" sz="1200" b="1" dirty="0" err="1">
                <a:latin typeface="Albert Sans" panose="020B0604020202020204" charset="0"/>
              </a:rPr>
              <a:t>avvio</a:t>
            </a:r>
            <a:r>
              <a:rPr lang="en-GB" sz="1200" b="1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principale</a:t>
            </a:r>
            <a:r>
              <a:rPr lang="en-GB" sz="1200" dirty="0">
                <a:latin typeface="Albert Sans" panose="020B0604020202020204" charset="0"/>
              </a:rPr>
              <a:t> – </a:t>
            </a:r>
            <a:r>
              <a:rPr lang="en-GB" sz="1200" dirty="0" err="1">
                <a:latin typeface="Albert Sans" panose="020B0604020202020204" charset="0"/>
              </a:rPr>
              <a:t>lungo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b="1" dirty="0">
                <a:latin typeface="Albert Sans" panose="020B0604020202020204" charset="0"/>
              </a:rPr>
              <a:t>512B</a:t>
            </a:r>
            <a:r>
              <a:rPr lang="en-GB" sz="1200" dirty="0">
                <a:latin typeface="Albert Sans" panose="020B0604020202020204" charset="0"/>
              </a:rPr>
              <a:t> – </a:t>
            </a:r>
            <a:r>
              <a:rPr lang="en-GB" sz="1200" dirty="0" err="1">
                <a:latin typeface="Albert Sans" panose="020B0604020202020204" charset="0"/>
              </a:rPr>
              <a:t>contiene</a:t>
            </a:r>
            <a:r>
              <a:rPr lang="en-GB" sz="1200" dirty="0">
                <a:latin typeface="Albert Sans" panose="020B060402020202020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latin typeface="Albert Sans" panose="020B0604020202020204" charset="0"/>
              </a:rPr>
              <a:t>Boot loader</a:t>
            </a:r>
            <a:r>
              <a:rPr lang="en-GB" sz="1200" dirty="0">
                <a:latin typeface="Albert Sans" panose="020B0604020202020204" charset="0"/>
              </a:rPr>
              <a:t>: </a:t>
            </a:r>
            <a:r>
              <a:rPr lang="en-GB" sz="1200" dirty="0" err="1">
                <a:latin typeface="Albert Sans" panose="020B0604020202020204" charset="0"/>
              </a:rPr>
              <a:t>load.S</a:t>
            </a:r>
            <a:endParaRPr lang="en-GB" sz="1200" dirty="0">
              <a:latin typeface="Albert Sans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latin typeface="Albert Sans" panose="020B0604020202020204" charset="0"/>
              </a:rPr>
              <a:t>Tabella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delle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b="1" dirty="0" err="1">
                <a:latin typeface="Albert Sans" panose="020B0604020202020204" charset="0"/>
              </a:rPr>
              <a:t>partizioni</a:t>
            </a:r>
            <a:r>
              <a:rPr lang="en-GB" sz="1200" dirty="0">
                <a:latin typeface="Albert Sans" panose="020B0604020202020204" charset="0"/>
              </a:rPr>
              <a:t> (64B)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latin typeface="Albert Sans" panose="020B0604020202020204" charset="0"/>
              </a:rPr>
              <a:t>Signature</a:t>
            </a:r>
            <a:r>
              <a:rPr lang="en-GB" sz="1200" dirty="0">
                <a:latin typeface="Albert Sans" panose="020B0604020202020204" charset="0"/>
              </a:rPr>
              <a:t> (2B)</a:t>
            </a:r>
          </a:p>
        </p:txBody>
      </p:sp>
      <p:sp>
        <p:nvSpPr>
          <p:cNvPr id="11" name="Google Shape;465;p45">
            <a:extLst>
              <a:ext uri="{FF2B5EF4-FFF2-40B4-BE49-F238E27FC236}">
                <a16:creationId xmlns:a16="http://schemas.microsoft.com/office/drawing/2014/main" id="{4BA89B5C-4614-3406-D0DE-A065F7B9F904}"/>
              </a:ext>
            </a:extLst>
          </p:cNvPr>
          <p:cNvSpPr/>
          <p:nvPr/>
        </p:nvSpPr>
        <p:spPr>
          <a:xfrm>
            <a:off x="6556990" y="2077725"/>
            <a:ext cx="174014" cy="1740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AD8D3-B706-2A2F-3D7C-657DEE49C296}"/>
              </a:ext>
            </a:extLst>
          </p:cNvPr>
          <p:cNvSpPr txBox="1"/>
          <p:nvPr/>
        </p:nvSpPr>
        <p:spPr>
          <a:xfrm>
            <a:off x="5467437" y="3644293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lbert Sans" panose="020B0604020202020204" charset="0"/>
              </a:rPr>
              <a:t>Ora </a:t>
            </a:r>
            <a:r>
              <a:rPr lang="en-GB" sz="1200" dirty="0" err="1">
                <a:latin typeface="Albert Sans" panose="020B0604020202020204" charset="0"/>
              </a:rPr>
              <a:t>obsoleto</a:t>
            </a:r>
            <a:r>
              <a:rPr lang="en-GB" sz="1200" dirty="0">
                <a:latin typeface="Albert Sans" panose="020B0604020202020204" charset="0"/>
              </a:rPr>
              <a:t> – qui </a:t>
            </a:r>
            <a:r>
              <a:rPr lang="en-GB" sz="1200" dirty="0" err="1">
                <a:latin typeface="Albert Sans" panose="020B0604020202020204" charset="0"/>
              </a:rPr>
              <a:t>si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usa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ancora</a:t>
            </a:r>
            <a:endParaRPr lang="en-GB" sz="12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0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6" grpId="0"/>
      <p:bldP spid="14" grpId="0" animBg="1"/>
      <p:bldP spid="15" grpId="0" animBg="1"/>
      <p:bldP spid="16" grpId="0" animBg="1"/>
      <p:bldP spid="4" grpId="0"/>
      <p:bldP spid="5" grpId="0" animBg="1"/>
      <p:bldP spid="7" grpId="0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B628172-00FB-FBA9-FF32-C49D291AC191}"/>
              </a:ext>
            </a:extLst>
          </p:cNvPr>
          <p:cNvSpPr/>
          <p:nvPr/>
        </p:nvSpPr>
        <p:spPr>
          <a:xfrm>
            <a:off x="1028313" y="782068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985C6-6EF0-AE45-0ED5-E124F18C825C}"/>
              </a:ext>
            </a:extLst>
          </p:cNvPr>
          <p:cNvSpPr txBox="1"/>
          <p:nvPr/>
        </p:nvSpPr>
        <p:spPr>
          <a:xfrm>
            <a:off x="1072800" y="1710939"/>
            <a:ext cx="70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Il loader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caricato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dalla</a:t>
            </a:r>
            <a:r>
              <a:rPr lang="en-GB" dirty="0">
                <a:latin typeface="Albert Sans" panose="020B0604020202020204" charset="0"/>
              </a:rPr>
              <a:t> prima </a:t>
            </a:r>
            <a:r>
              <a:rPr lang="en-GB" dirty="0" err="1">
                <a:latin typeface="Albert Sans" panose="020B0604020202020204" charset="0"/>
              </a:rPr>
              <a:t>sezione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dell’hard</a:t>
            </a:r>
            <a:r>
              <a:rPr lang="en-GB" dirty="0">
                <a:latin typeface="Albert Sans" panose="020B0604020202020204" charset="0"/>
              </a:rPr>
              <a:t> disk: </a:t>
            </a:r>
            <a:r>
              <a:rPr lang="en-GB" b="1" dirty="0">
                <a:latin typeface="Albert Sans" panose="020B0604020202020204" charset="0"/>
              </a:rPr>
              <a:t>Master Boot Record</a:t>
            </a:r>
          </a:p>
        </p:txBody>
      </p:sp>
      <p:sp>
        <p:nvSpPr>
          <p:cNvPr id="353" name="Google Shape;353;p41"/>
          <p:cNvSpPr/>
          <p:nvPr/>
        </p:nvSpPr>
        <p:spPr>
          <a:xfrm>
            <a:off x="1028313" y="782068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C8F86-ECB1-24EE-7410-93E934921243}"/>
              </a:ext>
            </a:extLst>
          </p:cNvPr>
          <p:cNvSpPr txBox="1"/>
          <p:nvPr/>
        </p:nvSpPr>
        <p:spPr>
          <a:xfrm>
            <a:off x="1072800" y="2342710"/>
            <a:ext cx="65106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È il primo file ad </a:t>
            </a:r>
            <a:r>
              <a:rPr lang="en-GB" dirty="0" err="1">
                <a:latin typeface="Albert Sans" panose="020B0604020202020204" charset="0"/>
              </a:rPr>
              <a:t>essere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caricato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dirty="0" err="1">
                <a:latin typeface="Albert Sans" panose="020B0604020202020204" charset="0"/>
              </a:rPr>
              <a:t>memoria</a:t>
            </a:r>
            <a:r>
              <a:rPr lang="en-GB" dirty="0">
                <a:latin typeface="Albert Sans" panose="020B0604020202020204" charset="0"/>
              </a:rPr>
              <a:t>:</a:t>
            </a:r>
          </a:p>
          <a:p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Localizza</a:t>
            </a:r>
            <a:r>
              <a:rPr lang="en-GB" dirty="0">
                <a:latin typeface="Albert Sans" panose="020B0604020202020204" charset="0"/>
              </a:rPr>
              <a:t> il kernel </a:t>
            </a:r>
            <a:r>
              <a:rPr lang="en-GB" dirty="0" err="1">
                <a:latin typeface="Albert Sans" panose="020B0604020202020204" charset="0"/>
              </a:rPr>
              <a:t>leggendo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b="1" dirty="0" err="1">
                <a:latin typeface="Albert Sans" panose="020B0604020202020204" charset="0"/>
              </a:rPr>
              <a:t>tabella</a:t>
            </a:r>
            <a:r>
              <a:rPr lang="en-GB" b="1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delle</a:t>
            </a:r>
            <a:r>
              <a:rPr lang="en-GB" b="1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partizioni</a:t>
            </a:r>
            <a:r>
              <a:rPr lang="en-GB" b="1" dirty="0">
                <a:latin typeface="Albert Sans" panose="020B0604020202020204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e </a:t>
            </a:r>
            <a:r>
              <a:rPr lang="en-GB" dirty="0" err="1">
                <a:latin typeface="Albert Sans" panose="020B0604020202020204" charset="0"/>
              </a:rPr>
              <a:t>cerca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una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partizione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d’avvio</a:t>
            </a:r>
            <a:r>
              <a:rPr lang="en-GB" dirty="0">
                <a:latin typeface="Albert Sans" panose="020B0604020202020204" charset="0"/>
              </a:rPr>
              <a:t> del </a:t>
            </a:r>
            <a:r>
              <a:rPr lang="en-GB" dirty="0" err="1">
                <a:latin typeface="Albert Sans" panose="020B0604020202020204" charset="0"/>
              </a:rPr>
              <a:t>tipo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utilizzato</a:t>
            </a:r>
            <a:r>
              <a:rPr lang="en-GB" dirty="0">
                <a:latin typeface="Albert Sans" panose="020B0604020202020204" charset="0"/>
              </a:rPr>
              <a:t> per </a:t>
            </a:r>
            <a:r>
              <a:rPr lang="en-GB" dirty="0" err="1">
                <a:latin typeface="Albert Sans" panose="020B0604020202020204" charset="0"/>
              </a:rPr>
              <a:t>PintOS</a:t>
            </a: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Albert Sans" panose="020B0604020202020204" charset="0"/>
              </a:rPr>
              <a:t>Salta </a:t>
            </a:r>
            <a:r>
              <a:rPr lang="en-GB" dirty="0" err="1">
                <a:latin typeface="Albert Sans" panose="020B0604020202020204" charset="0"/>
              </a:rPr>
              <a:t>allo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start.S</a:t>
            </a:r>
            <a:endParaRPr lang="en-GB" b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41">
            <a:extLst>
              <a:ext uri="{FF2B5EF4-FFF2-40B4-BE49-F238E27FC236}">
                <a16:creationId xmlns:a16="http://schemas.microsoft.com/office/drawing/2014/main" id="{2B761448-C919-E9C5-CF20-AAA2612118BA}"/>
              </a:ext>
            </a:extLst>
          </p:cNvPr>
          <p:cNvSpPr/>
          <p:nvPr/>
        </p:nvSpPr>
        <p:spPr>
          <a:xfrm>
            <a:off x="2887769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2887769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17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Fa </a:t>
            </a:r>
            <a:r>
              <a:rPr lang="en-GB" dirty="0" err="1">
                <a:latin typeface="Albert Sans" panose="020B0604020202020204" charset="0"/>
              </a:rPr>
              <a:t>l’inizializzazione</a:t>
            </a:r>
            <a:r>
              <a:rPr lang="en-GB" dirty="0">
                <a:latin typeface="Albert Sans" panose="020B0604020202020204" charset="0"/>
              </a:rPr>
              <a:t> a </a:t>
            </a:r>
            <a:r>
              <a:rPr lang="en-GB" b="1" dirty="0">
                <a:latin typeface="Albert Sans" panose="020B0604020202020204" charset="0"/>
              </a:rPr>
              <a:t>basso </a:t>
            </a:r>
            <a:r>
              <a:rPr lang="en-GB" b="1" dirty="0" err="1">
                <a:latin typeface="Albert Sans" panose="020B0604020202020204" charset="0"/>
              </a:rPr>
              <a:t>livello</a:t>
            </a:r>
            <a:r>
              <a:rPr lang="en-GB" b="1" dirty="0">
                <a:latin typeface="Albert Sans" panose="020B0604020202020204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del kernel, </a:t>
            </a:r>
            <a:r>
              <a:rPr lang="en-GB" dirty="0" err="1">
                <a:latin typeface="Albert Sans" panose="020B0604020202020204" charset="0"/>
              </a:rPr>
              <a:t>scritto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b="1" dirty="0">
                <a:latin typeface="Albert Sans" panose="020B0604020202020204" charset="0"/>
              </a:rPr>
              <a:t>assembly</a:t>
            </a:r>
            <a:r>
              <a:rPr lang="en-GB" dirty="0">
                <a:latin typeface="Albert Sans" panose="020B0604020202020204" charset="0"/>
              </a:rPr>
              <a:t>.</a:t>
            </a:r>
          </a:p>
          <a:p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Albert Sans" panose="020B0604020202020204" charset="0"/>
              </a:rPr>
              <a:t>Fa lo switch da </a:t>
            </a:r>
            <a:r>
              <a:rPr lang="en-GB" b="1" dirty="0">
                <a:latin typeface="Albert Sans" panose="020B0604020202020204" charset="0"/>
              </a:rPr>
              <a:t>real mode </a:t>
            </a:r>
            <a:r>
              <a:rPr lang="en-GB" dirty="0">
                <a:latin typeface="Albert Sans" panose="020B0604020202020204" charset="0"/>
              </a:rPr>
              <a:t>a </a:t>
            </a:r>
            <a:r>
              <a:rPr lang="en-GB" b="1" dirty="0">
                <a:latin typeface="Albert Sans" panose="020B0604020202020204" charset="0"/>
              </a:rPr>
              <a:t>protected mode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Chiede</a:t>
            </a:r>
            <a:r>
              <a:rPr lang="en-GB" dirty="0">
                <a:latin typeface="Albert Sans" panose="020B0604020202020204" charset="0"/>
              </a:rPr>
              <a:t> al BIOS la </a:t>
            </a:r>
            <a:r>
              <a:rPr lang="en-GB" b="1" dirty="0" err="1">
                <a:latin typeface="Albert Sans" panose="020B0604020202020204" charset="0"/>
              </a:rPr>
              <a:t>dimensione</a:t>
            </a:r>
            <a:r>
              <a:rPr lang="en-GB" b="1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della</a:t>
            </a:r>
            <a:r>
              <a:rPr lang="en-GB" b="1" dirty="0">
                <a:latin typeface="Albert Sans" panose="020B0604020202020204" charset="0"/>
              </a:rPr>
              <a:t> RAM </a:t>
            </a:r>
            <a:r>
              <a:rPr lang="en-GB" dirty="0">
                <a:latin typeface="Albert Sans" panose="020B0604020202020204" charset="0"/>
              </a:rPr>
              <a:t>(max 64MB) e </a:t>
            </a:r>
            <a:r>
              <a:rPr lang="en-GB" dirty="0" err="1">
                <a:latin typeface="Albert Sans" panose="020B0604020202020204" charset="0"/>
              </a:rPr>
              <a:t>salva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dirty="0" err="1">
                <a:latin typeface="Albert Sans" panose="020B0604020202020204" charset="0"/>
              </a:rPr>
              <a:t>pagine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init_ram_size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Abilitare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b="1" dirty="0" err="1">
                <a:latin typeface="Albert Sans" panose="020B0604020202020204" charset="0"/>
              </a:rPr>
              <a:t>linea</a:t>
            </a:r>
            <a:r>
              <a:rPr lang="en-GB" b="1" dirty="0">
                <a:latin typeface="Albert Sans" panose="020B0604020202020204" charset="0"/>
              </a:rPr>
              <a:t> A20 </a:t>
            </a:r>
            <a:r>
              <a:rPr lang="en-GB" dirty="0" err="1">
                <a:latin typeface="Albert Sans" panose="020B0604020202020204" charset="0"/>
              </a:rPr>
              <a:t>dell’address</a:t>
            </a:r>
            <a:r>
              <a:rPr lang="en-GB" dirty="0">
                <a:latin typeface="Albert Sans" panose="020B0604020202020204" charset="0"/>
              </a:rPr>
              <a:t> bus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Crea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una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>
                <a:latin typeface="Albert Sans" panose="020B0604020202020204" charset="0"/>
              </a:rPr>
              <a:t>page table </a:t>
            </a:r>
            <a:r>
              <a:rPr lang="en-GB" dirty="0">
                <a:latin typeface="Albert Sans" panose="020B0604020202020204" charset="0"/>
              </a:rPr>
              <a:t>base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358AA4-46ED-402E-7627-0B4803D620F9}"/>
              </a:ext>
            </a:extLst>
          </p:cNvPr>
          <p:cNvSpPr/>
          <p:nvPr/>
        </p:nvSpPr>
        <p:spPr>
          <a:xfrm>
            <a:off x="752430" y="2480109"/>
            <a:ext cx="7639140" cy="670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59FBF-37D4-ADE7-5F6C-F3D375F989A8}"/>
              </a:ext>
            </a:extLst>
          </p:cNvPr>
          <p:cNvSpPr/>
          <p:nvPr/>
        </p:nvSpPr>
        <p:spPr>
          <a:xfrm>
            <a:off x="6257998" y="3420499"/>
            <a:ext cx="1409385" cy="5372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Una </a:t>
            </a:r>
            <a:r>
              <a:rPr lang="en-GB" dirty="0" err="1">
                <a:solidFill>
                  <a:schemeClr val="tx1"/>
                </a:solidFill>
              </a:rPr>
              <a:t>pagina</a:t>
            </a:r>
            <a:r>
              <a:rPr lang="en-GB" dirty="0">
                <a:solidFill>
                  <a:schemeClr val="tx1"/>
                </a:solidFill>
              </a:rPr>
              <a:t>: 4kB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41">
            <a:extLst>
              <a:ext uri="{FF2B5EF4-FFF2-40B4-BE49-F238E27FC236}">
                <a16:creationId xmlns:a16="http://schemas.microsoft.com/office/drawing/2014/main" id="{2B761448-C919-E9C5-CF20-AAA2612118BA}"/>
              </a:ext>
            </a:extLst>
          </p:cNvPr>
          <p:cNvSpPr/>
          <p:nvPr/>
        </p:nvSpPr>
        <p:spPr>
          <a:xfrm>
            <a:off x="2887769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2887769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dirty="0" err="1">
                <a:latin typeface="Albert Sans" panose="020B0604020202020204" charset="0"/>
              </a:rPr>
              <a:t>Mappa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indirizzi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virtuali</a:t>
            </a:r>
            <a:r>
              <a:rPr lang="en-GB" dirty="0">
                <a:latin typeface="Albert Sans" panose="020B0604020202020204" charset="0"/>
              </a:rPr>
              <a:t> e </a:t>
            </a:r>
            <a:r>
              <a:rPr lang="en-GB" b="1" dirty="0" err="1">
                <a:latin typeface="Albert Sans" panose="020B0604020202020204" charset="0"/>
              </a:rPr>
              <a:t>fisici</a:t>
            </a:r>
            <a:r>
              <a:rPr lang="en-GB" dirty="0">
                <a:latin typeface="Albert Sans" panose="020B0604020202020204" charset="0"/>
              </a:rPr>
              <a:t> [</a:t>
            </a:r>
            <a:r>
              <a:rPr lang="en-GB" dirty="0" err="1">
                <a:latin typeface="Albert Sans" panose="020B0604020202020204" charset="0"/>
              </a:rPr>
              <a:t>dettagli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più</a:t>
            </a:r>
            <a:r>
              <a:rPr lang="en-GB" dirty="0">
                <a:latin typeface="Albert Sans" panose="020B0604020202020204" charset="0"/>
              </a:rPr>
              <a:t> avanti]</a:t>
            </a:r>
          </a:p>
          <a:p>
            <a:pPr marL="342900" indent="-342900">
              <a:buFont typeface="+mj-lt"/>
              <a:buAutoNum type="arabicPeriod" startAt="5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GB" dirty="0" err="1">
                <a:latin typeface="Albert Sans" panose="020B0604020202020204" charset="0"/>
              </a:rPr>
              <a:t>Setta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Albert Sans" panose="020B0604020202020204" charset="0"/>
              </a:rPr>
              <a:t>registri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della</a:t>
            </a:r>
            <a:r>
              <a:rPr lang="en-GB" dirty="0">
                <a:latin typeface="Albert Sans" panose="020B0604020202020204" charset="0"/>
              </a:rPr>
              <a:t> CPU (protected mode on, paging on, set segment reg...)</a:t>
            </a:r>
          </a:p>
          <a:p>
            <a:pPr marL="342900" indent="-342900">
              <a:buFont typeface="+mj-lt"/>
              <a:buAutoNum type="arabicPeriod" startAt="5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GB" dirty="0" err="1">
                <a:latin typeface="Albert Sans" panose="020B0604020202020204" charset="0"/>
              </a:rPr>
              <a:t>Disabilita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gli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>
                <a:latin typeface="Albert Sans" panose="020B0604020202020204" charset="0"/>
              </a:rPr>
              <a:t>interrupt</a:t>
            </a:r>
          </a:p>
          <a:p>
            <a:pPr marL="342900" indent="-342900">
              <a:buFont typeface="+mj-lt"/>
              <a:buAutoNum type="arabicPeriod" startAt="5"/>
            </a:pPr>
            <a:endParaRPr lang="en-GB" b="1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GB" dirty="0">
                <a:latin typeface="Albert Sans" panose="020B0604020202020204" charset="0"/>
              </a:rPr>
              <a:t>Salta a 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GB" dirty="0">
                <a:latin typeface="Albert Sans" panose="020B0604020202020204" charset="0"/>
              </a:rPr>
              <a:t>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362D37-CDFF-2DF2-8798-12A4559CBB57}"/>
              </a:ext>
            </a:extLst>
          </p:cNvPr>
          <p:cNvSpPr/>
          <p:nvPr/>
        </p:nvSpPr>
        <p:spPr>
          <a:xfrm>
            <a:off x="799230" y="2907155"/>
            <a:ext cx="7639140" cy="47993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4B536F3D-84D3-F26A-91A2-7F729C621874}"/>
              </a:ext>
            </a:extLst>
          </p:cNvPr>
          <p:cNvSpPr/>
          <p:nvPr/>
        </p:nvSpPr>
        <p:spPr>
          <a:xfrm>
            <a:off x="6520281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5;p41">
            <a:extLst>
              <a:ext uri="{FF2B5EF4-FFF2-40B4-BE49-F238E27FC236}">
                <a16:creationId xmlns:a16="http://schemas.microsoft.com/office/drawing/2014/main" id="{95740593-D0B1-CB9F-00D7-C2FA664DF524}"/>
              </a:ext>
            </a:extLst>
          </p:cNvPr>
          <p:cNvSpPr/>
          <p:nvPr/>
        </p:nvSpPr>
        <p:spPr>
          <a:xfrm>
            <a:off x="4905625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19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Fa </a:t>
            </a:r>
            <a:r>
              <a:rPr lang="en-GB" dirty="0" err="1">
                <a:latin typeface="Albert Sans" panose="020B0604020202020204" charset="0"/>
              </a:rPr>
              <a:t>l’inizializzazione</a:t>
            </a:r>
            <a:r>
              <a:rPr lang="en-GB" dirty="0">
                <a:latin typeface="Albert Sans" panose="020B0604020202020204" charset="0"/>
              </a:rPr>
              <a:t> ad </a:t>
            </a:r>
            <a:r>
              <a:rPr lang="en-GB" b="1" dirty="0">
                <a:latin typeface="Albert Sans" panose="020B0604020202020204" charset="0"/>
              </a:rPr>
              <a:t>alto </a:t>
            </a:r>
            <a:r>
              <a:rPr lang="en-GB" b="1" dirty="0" err="1">
                <a:latin typeface="Albert Sans" panose="020B0604020202020204" charset="0"/>
              </a:rPr>
              <a:t>livello</a:t>
            </a:r>
            <a:r>
              <a:rPr lang="en-GB" dirty="0">
                <a:latin typeface="Albert Sans" panose="020B0604020202020204" charset="0"/>
              </a:rPr>
              <a:t>: da qui in poi è </a:t>
            </a:r>
            <a:r>
              <a:rPr lang="en-GB" dirty="0" err="1">
                <a:latin typeface="Albert Sans" panose="020B0604020202020204" charset="0"/>
              </a:rPr>
              <a:t>tutto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b="1" dirty="0">
                <a:latin typeface="Albert Sans" panose="020B0604020202020204" charset="0"/>
              </a:rPr>
              <a:t>C</a:t>
            </a:r>
            <a:r>
              <a:rPr lang="en-GB" dirty="0">
                <a:latin typeface="Albert Sans" panose="020B0604020202020204" charset="0"/>
              </a:rPr>
              <a:t>.</a:t>
            </a:r>
          </a:p>
          <a:p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Inizializza</a:t>
            </a:r>
            <a:r>
              <a:rPr lang="en-GB" dirty="0">
                <a:latin typeface="Albert Sans" panose="020B0604020202020204" charset="0"/>
              </a:rPr>
              <a:t> a 0 </a:t>
            </a:r>
            <a:r>
              <a:rPr lang="en-GB" dirty="0" err="1">
                <a:latin typeface="Albert Sans" panose="020B0604020202020204" charset="0"/>
              </a:rPr>
              <a:t>l’area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>
                <a:latin typeface="Albert Sans" panose="020B0604020202020204" charset="0"/>
              </a:rPr>
              <a:t>BSS</a:t>
            </a:r>
            <a:r>
              <a:rPr lang="en-GB" dirty="0">
                <a:latin typeface="Albert Sans" panose="020B0604020202020204" charset="0"/>
              </a:rPr>
              <a:t> (Block Started by Symbol) [</a:t>
            </a:r>
            <a:r>
              <a:rPr lang="en-GB" dirty="0" err="1">
                <a:latin typeface="Albert Sans" panose="020B0604020202020204" charset="0"/>
              </a:rPr>
              <a:t>limiti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start_bss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end_bss</a:t>
            </a:r>
            <a:r>
              <a:rPr lang="en-GB" dirty="0">
                <a:latin typeface="Albert Sans" panose="020B0604020202020204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Albert Sans" panose="020B0604020202020204" charset="0"/>
              </a:rPr>
              <a:t>Fa </a:t>
            </a:r>
            <a:r>
              <a:rPr lang="en-GB" b="1" dirty="0">
                <a:latin typeface="Albert Sans" panose="020B0604020202020204" charset="0"/>
              </a:rPr>
              <a:t>reading</a:t>
            </a:r>
            <a:r>
              <a:rPr lang="en-GB" dirty="0">
                <a:latin typeface="Albert Sans" panose="020B0604020202020204" charset="0"/>
              </a:rPr>
              <a:t> e </a:t>
            </a:r>
            <a:r>
              <a:rPr lang="en-GB" b="1" dirty="0">
                <a:latin typeface="Albert Sans" panose="020B0604020202020204" charset="0"/>
              </a:rPr>
              <a:t>parsing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degli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argomenti</a:t>
            </a:r>
            <a:r>
              <a:rPr lang="en-GB" dirty="0">
                <a:latin typeface="Albert Sans" panose="020B0604020202020204" charset="0"/>
              </a:rPr>
              <a:t> da command line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Inizializza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l’esecuzione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corrente</a:t>
            </a:r>
            <a:r>
              <a:rPr lang="en-GB" dirty="0">
                <a:latin typeface="Albert Sans" panose="020B0604020202020204" charset="0"/>
              </a:rPr>
              <a:t> come un </a:t>
            </a:r>
            <a:r>
              <a:rPr lang="en-GB" b="1" dirty="0">
                <a:latin typeface="Albert Sans" panose="020B0604020202020204" charset="0"/>
              </a:rPr>
              <a:t>thread</a:t>
            </a:r>
            <a:r>
              <a:rPr lang="en-GB" dirty="0">
                <a:latin typeface="Albert Sans" panose="020B0604020202020204" charset="0"/>
              </a:rPr>
              <a:t> con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latin typeface="Albert Sans" panose="020B0604020202020204" charset="0"/>
              </a:rPr>
              <a:t>per </a:t>
            </a:r>
            <a:r>
              <a:rPr lang="en-GB" dirty="0" err="1">
                <a:latin typeface="Albert Sans" panose="020B0604020202020204" charset="0"/>
              </a:rPr>
              <a:t>poter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usare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i</a:t>
            </a:r>
            <a:r>
              <a:rPr lang="en-GB" dirty="0">
                <a:latin typeface="Albert Sans" panose="020B0604020202020204" charset="0"/>
              </a:rPr>
              <a:t> lock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Albert Sans" panose="020B0604020202020204" charset="0"/>
              </a:rPr>
              <a:t>Inizializza</a:t>
            </a:r>
            <a:r>
              <a:rPr lang="en-GB" dirty="0">
                <a:latin typeface="Albert Sans" panose="020B0604020202020204" charset="0"/>
              </a:rPr>
              <a:t> la console con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console_init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4E9951-DA07-715E-E99C-C5698AAF4F0D}"/>
              </a:ext>
            </a:extLst>
          </p:cNvPr>
          <p:cNvSpPr/>
          <p:nvPr/>
        </p:nvSpPr>
        <p:spPr>
          <a:xfrm>
            <a:off x="752430" y="2666799"/>
            <a:ext cx="7639140" cy="111466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76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0000" y="1704599"/>
            <a:ext cx="4208400" cy="2306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b="1" dirty="0"/>
              <a:t>Kernel</a:t>
            </a:r>
            <a:r>
              <a:rPr lang="it-IT" dirty="0"/>
              <a:t> di sistema operativo per l’architettura x86 sviluppato a scopo didattico da </a:t>
            </a:r>
            <a:r>
              <a:rPr lang="it-IT" b="1" dirty="0"/>
              <a:t>Ben Pfaff</a:t>
            </a:r>
            <a:r>
              <a:rPr lang="it-IT" baseline="30000" dirty="0"/>
              <a:t>[1]</a:t>
            </a:r>
            <a:r>
              <a:rPr lang="it-IT" dirty="0"/>
              <a:t> nel 2004.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dirty="0"/>
              <a:t>Supporta: </a:t>
            </a:r>
          </a:p>
          <a:p>
            <a:pPr marL="171450" indent="-171450">
              <a:buSzPts val="1100"/>
            </a:pPr>
            <a:r>
              <a:rPr lang="it-IT" b="1" dirty="0"/>
              <a:t>Interrupt</a:t>
            </a:r>
            <a:r>
              <a:rPr lang="it-IT" dirty="0"/>
              <a:t>,</a:t>
            </a:r>
          </a:p>
          <a:p>
            <a:pPr marL="171450" indent="-171450">
              <a:buSzPts val="1100"/>
            </a:pPr>
            <a:r>
              <a:rPr lang="it-IT" dirty="0"/>
              <a:t>Kernel </a:t>
            </a:r>
            <a:r>
              <a:rPr lang="it-IT" b="1" dirty="0"/>
              <a:t>threads</a:t>
            </a:r>
            <a:r>
              <a:rPr lang="it-IT" dirty="0"/>
              <a:t>, </a:t>
            </a:r>
          </a:p>
          <a:p>
            <a:pPr marL="171450" indent="-171450">
              <a:buSzPts val="1100"/>
            </a:pPr>
            <a:r>
              <a:rPr lang="it-IT" dirty="0"/>
              <a:t>Loading e run di </a:t>
            </a:r>
            <a:r>
              <a:rPr lang="it-IT" b="1" dirty="0"/>
              <a:t>programmi</a:t>
            </a:r>
            <a:r>
              <a:rPr lang="it-IT" dirty="0"/>
              <a:t> </a:t>
            </a:r>
            <a:r>
              <a:rPr lang="it-IT" b="1" dirty="0"/>
              <a:t>utente</a:t>
            </a:r>
            <a:r>
              <a:rPr lang="it-IT" dirty="0"/>
              <a:t>, </a:t>
            </a:r>
          </a:p>
          <a:p>
            <a:pPr marL="171450" indent="-171450">
              <a:buSzPts val="1100"/>
            </a:pPr>
            <a:r>
              <a:rPr lang="it-IT" dirty="0"/>
              <a:t>RR </a:t>
            </a:r>
            <a:r>
              <a:rPr lang="it-IT" b="1" dirty="0"/>
              <a:t>scheduler</a:t>
            </a:r>
            <a:r>
              <a:rPr lang="it-IT" dirty="0"/>
              <a:t>,</a:t>
            </a:r>
          </a:p>
          <a:p>
            <a:pPr marL="171450" indent="-171450">
              <a:buSzPts val="1100"/>
            </a:pPr>
            <a:r>
              <a:rPr lang="it-IT" b="1" dirty="0"/>
              <a:t>File</a:t>
            </a:r>
            <a:r>
              <a:rPr lang="it-IT" dirty="0"/>
              <a:t> </a:t>
            </a:r>
            <a:r>
              <a:rPr lang="it-IT" b="1" dirty="0"/>
              <a:t>system</a:t>
            </a:r>
            <a:r>
              <a:rPr lang="it-IT" dirty="0"/>
              <a:t> basilare</a:t>
            </a:r>
          </a:p>
          <a:p>
            <a:pPr marL="171450" indent="-171450">
              <a:buSzPts val="1100"/>
            </a:pPr>
            <a:r>
              <a:rPr lang="it-IT" dirty="0"/>
              <a:t>Primitive di </a:t>
            </a:r>
            <a:r>
              <a:rPr lang="it-IT" b="1" dirty="0"/>
              <a:t>sincronizzazione</a:t>
            </a:r>
          </a:p>
          <a:p>
            <a:pPr marL="171450" indent="-171450">
              <a:buSzPts val="1100"/>
            </a:pPr>
            <a:r>
              <a:rPr lang="it-IT" dirty="0"/>
              <a:t>Due </a:t>
            </a:r>
            <a:r>
              <a:rPr lang="it-IT" b="1" dirty="0"/>
              <a:t>allocatori</a:t>
            </a:r>
            <a:r>
              <a:rPr lang="it-IT" dirty="0"/>
              <a:t> di memoria</a:t>
            </a:r>
          </a:p>
          <a:p>
            <a:pPr marL="171450" indent="-171450">
              <a:buSzPts val="1100"/>
            </a:pPr>
            <a:r>
              <a:rPr lang="it-IT" b="1" dirty="0"/>
              <a:t>Page </a:t>
            </a:r>
            <a:r>
              <a:rPr lang="it-IT" b="1" dirty="0" err="1"/>
              <a:t>table</a:t>
            </a:r>
            <a:endParaRPr lang="it-IT" b="1" dirty="0"/>
          </a:p>
          <a:p>
            <a:pPr marL="0" indent="0">
              <a:buSzPts val="1100"/>
              <a:buNone/>
            </a:pPr>
            <a:r>
              <a:rPr lang="it-IT" baseline="30000" dirty="0"/>
              <a:t>[2]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66E7D-963A-D59F-A5F7-E09D544490FB}"/>
              </a:ext>
            </a:extLst>
          </p:cNvPr>
          <p:cNvSpPr txBox="1"/>
          <p:nvPr/>
        </p:nvSpPr>
        <p:spPr>
          <a:xfrm>
            <a:off x="676752" y="4220356"/>
            <a:ext cx="4488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  <a:latin typeface="Albert Sans" panose="020B0604020202020204" charset="0"/>
              </a:rPr>
              <a:t>[1] </a:t>
            </a:r>
            <a:r>
              <a:rPr lang="en-GB" sz="1100" dirty="0">
                <a:solidFill>
                  <a:schemeClr val="tx2">
                    <a:lumMod val="25000"/>
                    <a:lumOff val="75000"/>
                  </a:schemeClr>
                </a:solidFill>
                <a:latin typeface="Albert Sans" panose="020B0604020202020204" charset="0"/>
                <a:hlinkClick r:id="rId3"/>
              </a:rPr>
              <a:t>The Pintos Instructional Operating System Kernel</a:t>
            </a:r>
            <a:endParaRPr lang="en-GB" sz="1100" dirty="0">
              <a:solidFill>
                <a:schemeClr val="tx2">
                  <a:lumMod val="25000"/>
                  <a:lumOff val="75000"/>
                </a:schemeClr>
              </a:solidFill>
              <a:latin typeface="Albert Sans" panose="020B0604020202020204" charset="0"/>
            </a:endParaRPr>
          </a:p>
          <a:p>
            <a:r>
              <a:rPr lang="en-GB" sz="1100" dirty="0">
                <a:solidFill>
                  <a:schemeClr val="tx1"/>
                </a:solidFill>
                <a:latin typeface="Albert Sans" panose="020B0604020202020204" charset="0"/>
              </a:rPr>
              <a:t>[2] </a:t>
            </a:r>
            <a:r>
              <a:rPr lang="en-GB" sz="1100" dirty="0">
                <a:solidFill>
                  <a:schemeClr val="tx1"/>
                </a:solidFill>
                <a:latin typeface="Albert Sans" panose="020B0604020202020204" charset="0"/>
                <a:hlinkClick r:id="rId4"/>
              </a:rPr>
              <a:t>Browsable source code</a:t>
            </a:r>
            <a:endParaRPr lang="en-GB" sz="1100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043377" y="11077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Quadro </a:t>
            </a:r>
            <a:r>
              <a:rPr lang="en-GB" dirty="0" err="1">
                <a:latin typeface="Albert Sans" panose="020B0604020202020204" charset="0"/>
              </a:rPr>
              <a:t>Generale</a:t>
            </a:r>
            <a:endParaRPr lang="en-GB" dirty="0">
              <a:latin typeface="Albert Sans" panose="020B060402020202020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Placeholder 18" descr="A person standing next to a balloon&#10;&#10;Description automatically generated">
            <a:extLst>
              <a:ext uri="{FF2B5EF4-FFF2-40B4-BE49-F238E27FC236}">
                <a16:creationId xmlns:a16="http://schemas.microsoft.com/office/drawing/2014/main" id="{0D338320-564B-D9B0-6C0B-A5CB9461B83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9455" b="9455"/>
          <a:stretch>
            <a:fillRect/>
          </a:stretch>
        </p:blipFill>
        <p:spPr>
          <a:xfrm flipH="1">
            <a:off x="5578443" y="1314761"/>
            <a:ext cx="3100242" cy="2513978"/>
          </a:xfrm>
          <a:prstGeom prst="round2SameRect">
            <a:avLst>
              <a:gd name="adj1" fmla="val 15017"/>
              <a:gd name="adj2" fmla="val 14604"/>
            </a:avLst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40DB554-0400-7617-8F44-AF505A2B5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4B536F3D-84D3-F26A-91A2-7F729C621874}"/>
              </a:ext>
            </a:extLst>
          </p:cNvPr>
          <p:cNvSpPr/>
          <p:nvPr/>
        </p:nvSpPr>
        <p:spPr>
          <a:xfrm>
            <a:off x="6520281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5;p41">
            <a:extLst>
              <a:ext uri="{FF2B5EF4-FFF2-40B4-BE49-F238E27FC236}">
                <a16:creationId xmlns:a16="http://schemas.microsoft.com/office/drawing/2014/main" id="{95740593-D0B1-CB9F-00D7-C2FA664DF524}"/>
              </a:ext>
            </a:extLst>
          </p:cNvPr>
          <p:cNvSpPr/>
          <p:nvPr/>
        </p:nvSpPr>
        <p:spPr>
          <a:xfrm>
            <a:off x="4905625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20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GB" dirty="0" err="1">
                <a:latin typeface="Albert Sans" panose="020B0604020202020204" charset="0"/>
              </a:rPr>
              <a:t>Inizializza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gli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allocatori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memoria</a:t>
            </a:r>
            <a:r>
              <a:rPr lang="en-GB" dirty="0">
                <a:latin typeface="Albert Sans" panose="020B0604020202020204" charset="0"/>
              </a:rPr>
              <a:t>:</a:t>
            </a:r>
          </a:p>
          <a:p>
            <a:pPr marL="342900" indent="-342900">
              <a:buFont typeface="+mj-lt"/>
              <a:buAutoNum type="arabicPeriod" startAt="5"/>
            </a:pPr>
            <a:endParaRPr lang="en-GB" dirty="0">
              <a:latin typeface="Albert Sans" panose="020B0604020202020204" charset="0"/>
            </a:endParaRPr>
          </a:p>
          <a:p>
            <a:pPr lvl="2"/>
            <a:r>
              <a:rPr lang="en-GB" dirty="0">
                <a:latin typeface="Albert Sans" panose="020B0604020202020204" charset="0"/>
              </a:rPr>
              <a:t>     a)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inizializza il kernel page </a:t>
            </a:r>
            <a:r>
              <a:rPr lang="it-IT" dirty="0" err="1">
                <a:latin typeface="Albert Sans" panose="020B0604020202020204" charset="0"/>
              </a:rPr>
              <a:t>allocator</a:t>
            </a:r>
            <a:r>
              <a:rPr lang="it-IT" dirty="0">
                <a:latin typeface="Albert Sans" panose="020B0604020202020204" charset="0"/>
              </a:rPr>
              <a:t> e prende come parametro il massimo numero di pagine che un utente può prendere per volta.</a:t>
            </a:r>
          </a:p>
          <a:p>
            <a:pPr lvl="2"/>
            <a:endParaRPr lang="it-IT" dirty="0">
              <a:latin typeface="Albert Sans" panose="020B0604020202020204" charset="0"/>
            </a:endParaRPr>
          </a:p>
          <a:p>
            <a:pPr lvl="2"/>
            <a:r>
              <a:rPr lang="it-IT" dirty="0">
                <a:latin typeface="Albert Sans" panose="020B0604020202020204" charset="0"/>
              </a:rPr>
              <a:t>     b)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malloc_init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inizializza l’</a:t>
            </a:r>
            <a:r>
              <a:rPr lang="it-IT" dirty="0" err="1">
                <a:latin typeface="Albert Sans" panose="020B0604020202020204" charset="0"/>
              </a:rPr>
              <a:t>allocatore</a:t>
            </a:r>
            <a:r>
              <a:rPr lang="it-IT" dirty="0">
                <a:latin typeface="Albert Sans" panose="020B0604020202020204" charset="0"/>
              </a:rPr>
              <a:t> che assegna memoria di dimensioni arbitrarie</a:t>
            </a:r>
          </a:p>
          <a:p>
            <a:pPr lvl="2"/>
            <a:endParaRPr lang="it-IT" dirty="0">
              <a:latin typeface="Albert Sans" panose="020B0604020202020204" charset="0"/>
            </a:endParaRPr>
          </a:p>
          <a:p>
            <a:pPr marL="342900" lvl="2" indent="-342900">
              <a:buFont typeface="+mj-lt"/>
              <a:buAutoNum type="arabicPeriod" startAt="6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paging_init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fa il set up di una page </a:t>
            </a:r>
            <a:r>
              <a:rPr lang="it-IT" dirty="0" err="1">
                <a:latin typeface="Albert Sans" panose="020B0604020202020204" charset="0"/>
              </a:rPr>
              <a:t>table</a:t>
            </a:r>
            <a:r>
              <a:rPr lang="it-IT" dirty="0">
                <a:latin typeface="Albert Sans" panose="020B0604020202020204" charset="0"/>
              </a:rPr>
              <a:t> per il kernel</a:t>
            </a:r>
          </a:p>
          <a:p>
            <a:pPr marL="342900" lvl="2" indent="-342900">
              <a:buFont typeface="+mj-lt"/>
              <a:buAutoNum type="arabicPeriod" startAt="6"/>
            </a:pPr>
            <a:endParaRPr lang="it-IT" dirty="0">
              <a:latin typeface="Albert Sans" panose="020B0604020202020204" charset="0"/>
            </a:endParaRPr>
          </a:p>
          <a:p>
            <a:pPr marL="342900" lvl="2" indent="-342900">
              <a:buFont typeface="+mj-lt"/>
              <a:buAutoNum type="arabicPeriod" startAt="6"/>
            </a:pPr>
            <a:endParaRPr lang="en-GB" dirty="0">
              <a:latin typeface="Albert Sans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00C74-9C89-02FD-CB4A-A0DAA060D707}"/>
              </a:ext>
            </a:extLst>
          </p:cNvPr>
          <p:cNvSpPr/>
          <p:nvPr/>
        </p:nvSpPr>
        <p:spPr>
          <a:xfrm>
            <a:off x="752430" y="2052802"/>
            <a:ext cx="7639140" cy="151716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41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4B536F3D-84D3-F26A-91A2-7F729C621874}"/>
              </a:ext>
            </a:extLst>
          </p:cNvPr>
          <p:cNvSpPr/>
          <p:nvPr/>
        </p:nvSpPr>
        <p:spPr>
          <a:xfrm>
            <a:off x="6520281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5;p41">
            <a:extLst>
              <a:ext uri="{FF2B5EF4-FFF2-40B4-BE49-F238E27FC236}">
                <a16:creationId xmlns:a16="http://schemas.microsoft.com/office/drawing/2014/main" id="{95740593-D0B1-CB9F-00D7-C2FA664DF524}"/>
              </a:ext>
            </a:extLst>
          </p:cNvPr>
          <p:cNvSpPr/>
          <p:nvPr/>
        </p:nvSpPr>
        <p:spPr>
          <a:xfrm>
            <a:off x="4905625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21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it-IT" dirty="0">
                <a:latin typeface="Albert Sans" panose="020B0604020202020204" charset="0"/>
              </a:rPr>
              <a:t>Si occupa dell’interrupt </a:t>
            </a:r>
            <a:r>
              <a:rPr lang="it-IT" dirty="0" err="1">
                <a:latin typeface="Albert Sans" panose="020B0604020202020204" charset="0"/>
              </a:rPr>
              <a:t>handling</a:t>
            </a: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7"/>
            </a:pPr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      a)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intr_init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sistema la interrupt </a:t>
            </a:r>
            <a:r>
              <a:rPr lang="it-IT" dirty="0" err="1">
                <a:latin typeface="Albert Sans" panose="020B0604020202020204" charset="0"/>
              </a:rPr>
              <a:t>decriptor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table</a:t>
            </a:r>
            <a:r>
              <a:rPr lang="it-IT" dirty="0">
                <a:latin typeface="Albert Sans" panose="020B0604020202020204" charset="0"/>
              </a:rPr>
              <a:t> per prepararla a fare interrupt </a:t>
            </a:r>
            <a:r>
              <a:rPr lang="it-IT" dirty="0" err="1">
                <a:latin typeface="Albert Sans" panose="020B0604020202020204" charset="0"/>
              </a:rPr>
              <a:t>handling</a:t>
            </a: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7"/>
            </a:pPr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      b)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e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kbd_init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preparano per gestire gli interrupt di timer e tastiera </a:t>
            </a:r>
          </a:p>
          <a:p>
            <a:pPr marL="342900" indent="-342900">
              <a:buFont typeface="+mj-lt"/>
              <a:buAutoNum type="arabicPeriod" startAt="7"/>
            </a:pPr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      c)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fa il merge dell’input da seriale e quello da tastiera in un unico stream </a:t>
            </a:r>
          </a:p>
          <a:p>
            <a:pPr marL="342900" indent="-342900">
              <a:buFont typeface="+mj-lt"/>
              <a:buAutoNum type="arabicPeriod" startAt="7"/>
            </a:pPr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      d)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exception_init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e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syscall_init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sono predisposte per occuparsi di preparare il sistema alla ricezione di interrupt dagli user </a:t>
            </a:r>
            <a:r>
              <a:rPr lang="it-IT" dirty="0" err="1">
                <a:latin typeface="Albert Sans" panose="020B0604020202020204" charset="0"/>
              </a:rPr>
              <a:t>programs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39A759-A1EA-CAC2-DD58-5B536C7D17A4}"/>
              </a:ext>
            </a:extLst>
          </p:cNvPr>
          <p:cNvSpPr/>
          <p:nvPr/>
        </p:nvSpPr>
        <p:spPr>
          <a:xfrm>
            <a:off x="799230" y="1621705"/>
            <a:ext cx="7639140" cy="46617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94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4B536F3D-84D3-F26A-91A2-7F729C621874}"/>
              </a:ext>
            </a:extLst>
          </p:cNvPr>
          <p:cNvSpPr/>
          <p:nvPr/>
        </p:nvSpPr>
        <p:spPr>
          <a:xfrm>
            <a:off x="6520281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5;p41">
            <a:extLst>
              <a:ext uri="{FF2B5EF4-FFF2-40B4-BE49-F238E27FC236}">
                <a16:creationId xmlns:a16="http://schemas.microsoft.com/office/drawing/2014/main" id="{95740593-D0B1-CB9F-00D7-C2FA664DF524}"/>
              </a:ext>
            </a:extLst>
          </p:cNvPr>
          <p:cNvSpPr/>
          <p:nvPr/>
        </p:nvSpPr>
        <p:spPr>
          <a:xfrm>
            <a:off x="4905625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1210741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6"/>
          </p:nvPr>
        </p:nvSpPr>
        <p:spPr>
          <a:xfrm>
            <a:off x="5088053" y="861045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307019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start.S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8"/>
          </p:nvPr>
        </p:nvSpPr>
        <p:spPr>
          <a:xfrm>
            <a:off x="6702711" y="836134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Load +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22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529BC-2E16-7654-DE01-57DD97758519}"/>
              </a:ext>
            </a:extLst>
          </p:cNvPr>
          <p:cNvSpPr txBox="1"/>
          <p:nvPr/>
        </p:nvSpPr>
        <p:spPr>
          <a:xfrm>
            <a:off x="1072800" y="1710939"/>
            <a:ext cx="709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thread_start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avvia </a:t>
            </a:r>
            <a:r>
              <a:rPr lang="it-IT" dirty="0" err="1">
                <a:latin typeface="Albert Sans" panose="020B0604020202020204" charset="0"/>
              </a:rPr>
              <a:t>l’idle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, lo </a:t>
            </a:r>
            <a:r>
              <a:rPr lang="it-IT" dirty="0" err="1">
                <a:latin typeface="Albert Sans" panose="020B0604020202020204" charset="0"/>
              </a:rPr>
              <a:t>scheduler</a:t>
            </a:r>
            <a:r>
              <a:rPr lang="it-IT" dirty="0">
                <a:latin typeface="Albert Sans" panose="020B0604020202020204" charset="0"/>
              </a:rPr>
              <a:t> e abilita gli interrupt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serial_init_queue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fa il switch alla modalità interrupt </a:t>
            </a:r>
            <a:r>
              <a:rPr lang="it-IT" dirty="0" err="1">
                <a:latin typeface="Albert Sans" panose="020B0604020202020204" charset="0"/>
              </a:rPr>
              <a:t>driven</a:t>
            </a:r>
            <a:r>
              <a:rPr lang="it-IT" dirty="0">
                <a:latin typeface="Albert Sans" panose="020B0604020202020204" charset="0"/>
              </a:rPr>
              <a:t> serial port I/O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timer_calibrates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calibra il timer per avere short delays accurati 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it-IT" dirty="0">
                <a:latin typeface="Albert Sans" panose="020B0604020202020204" charset="0"/>
              </a:rPr>
              <a:t>Qualora si abilitasse l’implementazione del file system vanno inizializzati gli IDE disk (qui simulati) con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e il file system stesso con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filesys_init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run_actions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si occupa di eseguire le azioni richieste da </a:t>
            </a:r>
            <a:r>
              <a:rPr lang="it-IT" dirty="0" err="1">
                <a:latin typeface="Albert Sans" panose="020B0604020202020204" charset="0"/>
              </a:rPr>
              <a:t>command</a:t>
            </a:r>
            <a:r>
              <a:rPr lang="it-IT" dirty="0">
                <a:latin typeface="Albert Sans" panose="020B0604020202020204" charset="0"/>
              </a:rPr>
              <a:t> line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spegne eventualmente la macchina</a:t>
            </a:r>
          </a:p>
          <a:p>
            <a:pPr marL="342900" indent="-342900">
              <a:buFont typeface="+mj-lt"/>
              <a:buAutoNum type="arabicPeriod" startAt="8"/>
            </a:pPr>
            <a:endParaRPr lang="it-IT" dirty="0">
              <a:latin typeface="Albert Sans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A6AB15-B4EF-EC28-DA83-EA4989A3C3D5}"/>
              </a:ext>
            </a:extLst>
          </p:cNvPr>
          <p:cNvSpPr/>
          <p:nvPr/>
        </p:nvSpPr>
        <p:spPr>
          <a:xfrm>
            <a:off x="752430" y="1641739"/>
            <a:ext cx="7639140" cy="47281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84355E-3F0E-A86A-F4B5-63F03229FBDF}"/>
              </a:ext>
            </a:extLst>
          </p:cNvPr>
          <p:cNvSpPr/>
          <p:nvPr/>
        </p:nvSpPr>
        <p:spPr>
          <a:xfrm>
            <a:off x="799230" y="3816025"/>
            <a:ext cx="7639140" cy="39402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02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Thread</a:t>
            </a:r>
            <a:endParaRPr lang="it-IT"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1518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1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/>
        </p:nvSpPr>
        <p:spPr>
          <a:xfrm>
            <a:off x="4887764" y="777169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2776606" y="786945"/>
            <a:ext cx="674100" cy="67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2997390" y="856168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5108547" y="857190"/>
            <a:ext cx="20427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5008530" y="2058492"/>
            <a:ext cx="2478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Ogni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ha 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disposizione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pagina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(4kB).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La </a:t>
            </a:r>
            <a:r>
              <a:rPr lang="en-GB" b="1" dirty="0">
                <a:latin typeface="Albert Sans" panose="020B0604020202020204" charset="0"/>
                <a:cs typeface="Courier New" panose="02070309020205020404" pitchFamily="49" charset="0"/>
              </a:rPr>
              <a:t>struct thread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rappresenta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è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salvata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in basso, lo </a:t>
            </a:r>
            <a:r>
              <a:rPr lang="en-GB" b="1" dirty="0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parte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dalla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fine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pagina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decresce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13" name="Picture 12" descr="A black and white screen with text&#10;&#10;Description automatically generated">
            <a:extLst>
              <a:ext uri="{FF2B5EF4-FFF2-40B4-BE49-F238E27FC236}">
                <a16:creationId xmlns:a16="http://schemas.microsoft.com/office/drawing/2014/main" id="{F5B30DC7-FD27-3A5D-CD11-9BA2A2EA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3" y="1684292"/>
            <a:ext cx="3033525" cy="27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7572D9A8-3E3E-6E12-B34E-AB00C7E93AAD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996455" y="353865"/>
            <a:ext cx="1136668" cy="292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7"/>
          </p:nvPr>
        </p:nvSpPr>
        <p:spPr>
          <a:xfrm>
            <a:off x="1980674" y="331410"/>
            <a:ext cx="976023" cy="323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3876268" y="1107496"/>
            <a:ext cx="165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8933" y="1612546"/>
            <a:ext cx="3612832" cy="29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7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31" cy="2957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0923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Identificativo del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Unico per tutta 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lifetime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 kernel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vengono numerati a partire da 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1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per default, è modificabile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BD70017E-4C6B-BD9A-F2CD-E4C24A3A687F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1E52E5E6-9BE7-22D1-DAD2-4708B7F29E6E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C692A6DE-8C4B-ADF2-114D-17A38B5332B1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7B7CD889-8D01-5007-5E48-C7C6CD1097D7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9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3" y="1612546"/>
            <a:ext cx="3612831" cy="2957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Stato del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espresso con una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enum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: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RUNNING vuol dire che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thread_current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ritorna lui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READY  è nella coda ready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BLOCKED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sta aspettando qualcosa, deve essere sbloccato da una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thread_unblock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o non verrà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rischedulato</a:t>
            </a:r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DYING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: sarà distrutto dallo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scheduler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dopo il switch al prossimo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C9EECD5E-73B5-5966-4087-CE3CC7022FAB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13AF8C56-0196-A583-5E0D-33A9FE4E58E0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770553EF-ED77-D6CD-0180-310DD36F0592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1A2108F9-254E-AA0B-3441-7C1A3C2D2C4A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30" cy="295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53758" y="1649130"/>
            <a:ext cx="279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Nome del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Usato per ragioni di debug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10A997E3-7BE3-726D-0D10-C0473D03FE69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2451CAE8-6683-91F3-C811-E3727C471AF3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73F8AF8B-61B5-18CC-3CBC-BEE3760EEAB4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2377DE9-3B34-FB3D-1779-C481DA5530B8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9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29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30" cy="295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Puntatore allo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 del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salvato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qui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durante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un context switch.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Gli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altri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registri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salvati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stack. 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Ogni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thread in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ha uno stack di poco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meno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4kB.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E9058-92CA-5FF1-A55D-580891BDA175}"/>
              </a:ext>
            </a:extLst>
          </p:cNvPr>
          <p:cNvSpPr/>
          <p:nvPr/>
        </p:nvSpPr>
        <p:spPr>
          <a:xfrm>
            <a:off x="4752930" y="2956188"/>
            <a:ext cx="3716700" cy="57269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F7633D3B-3966-8240-7DCC-F4C60BC7091A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53;p41">
            <a:extLst>
              <a:ext uri="{FF2B5EF4-FFF2-40B4-BE49-F238E27FC236}">
                <a16:creationId xmlns:a16="http://schemas.microsoft.com/office/drawing/2014/main" id="{583CEA08-EE64-9C8F-4C3A-7D1F62EC4A0B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8" name="Google Shape;344;p41">
            <a:extLst>
              <a:ext uri="{FF2B5EF4-FFF2-40B4-BE49-F238E27FC236}">
                <a16:creationId xmlns:a16="http://schemas.microsoft.com/office/drawing/2014/main" id="{BB4395F3-3832-D365-F16B-10DB36A640F6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Google Shape;346;p41">
            <a:extLst>
              <a:ext uri="{FF2B5EF4-FFF2-40B4-BE49-F238E27FC236}">
                <a16:creationId xmlns:a16="http://schemas.microsoft.com/office/drawing/2014/main" id="{9B8A0C1D-12B1-BCA4-62B5-03A63445BCA7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0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9999" y="1704599"/>
            <a:ext cx="4177583" cy="217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dirty="0"/>
              <a:t>A differenza degli altri sistemi operativi didattici, PintOS è in grado di girare sia su </a:t>
            </a:r>
            <a:r>
              <a:rPr lang="it-IT" b="1" dirty="0"/>
              <a:t>hardware fisico </a:t>
            </a:r>
            <a:r>
              <a:rPr lang="it-IT" dirty="0"/>
              <a:t>che su ambienti di simulazione/emulazione come Bochs e </a:t>
            </a:r>
            <a:r>
              <a:rPr lang="it-IT" b="1" dirty="0"/>
              <a:t>QEMU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dirty="0"/>
              <a:t>Qui, si predispone una </a:t>
            </a:r>
            <a:r>
              <a:rPr lang="it-IT" b="1" dirty="0"/>
              <a:t>Virtual Machine</a:t>
            </a:r>
          </a:p>
          <a:p>
            <a:pPr marL="171450" indent="-171450">
              <a:buSzPts val="1100"/>
            </a:pPr>
            <a:r>
              <a:rPr lang="it-IT" dirty="0"/>
              <a:t>con </a:t>
            </a:r>
            <a:r>
              <a:rPr lang="it-IT" b="1" dirty="0"/>
              <a:t>Ubuntu 16.04</a:t>
            </a:r>
            <a:r>
              <a:rPr lang="it-IT" dirty="0"/>
              <a:t>; </a:t>
            </a:r>
          </a:p>
          <a:p>
            <a:pPr marL="171450" indent="-171450">
              <a:buSzPts val="1100"/>
            </a:pPr>
            <a:r>
              <a:rPr lang="it-IT" dirty="0"/>
              <a:t>si installa </a:t>
            </a:r>
            <a:r>
              <a:rPr lang="it-IT" b="1" dirty="0"/>
              <a:t>QEMU</a:t>
            </a:r>
            <a:r>
              <a:rPr lang="it-IT" dirty="0"/>
              <a:t>; </a:t>
            </a:r>
          </a:p>
          <a:p>
            <a:pPr marL="171450" indent="-171450">
              <a:buSzPts val="1100"/>
            </a:pPr>
            <a:r>
              <a:rPr lang="it-IT" dirty="0"/>
              <a:t>si modificano opportunamente i file di configurazione di PintOS per appoggiarsi su QEMU (default è Bochs).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</p:txBody>
      </p:sp>
      <p:pic>
        <p:nvPicPr>
          <p:cNvPr id="5" name="Picture Placeholder 4" descr="A red circle with letters in it&#10;&#10;Description automatically generated">
            <a:extLst>
              <a:ext uri="{FF2B5EF4-FFF2-40B4-BE49-F238E27FC236}">
                <a16:creationId xmlns:a16="http://schemas.microsoft.com/office/drawing/2014/main" id="{95D4D5BC-E766-F3BA-6C85-734758642D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643" r="15643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043377" y="1107700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Quadro </a:t>
            </a:r>
            <a:r>
              <a:rPr lang="en-GB" dirty="0" err="1">
                <a:latin typeface="Albert Sans" panose="020B0604020202020204" charset="0"/>
              </a:rPr>
              <a:t>Generale</a:t>
            </a:r>
            <a:endParaRPr lang="en-GB" dirty="0">
              <a:latin typeface="Albert Sans" panose="020B060402020202020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A971A-8C7B-75DF-BE14-98B40140E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44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30" cy="295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Priorità del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lo scheduler non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utilizza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priorità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decidere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prossimo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thread a cui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cedere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la CPU,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tuttavia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è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supportata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Va da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da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PRI_MIN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(= 0)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PRI_MAX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(=63).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E764A9AA-23E5-81B1-D258-3F70431F1A05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53;p41">
            <a:extLst>
              <a:ext uri="{FF2B5EF4-FFF2-40B4-BE49-F238E27FC236}">
                <a16:creationId xmlns:a16="http://schemas.microsoft.com/office/drawing/2014/main" id="{1C4A37D1-2260-3E1E-AC16-CD77454C3CE4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8" name="Google Shape;344;p41">
            <a:extLst>
              <a:ext uri="{FF2B5EF4-FFF2-40B4-BE49-F238E27FC236}">
                <a16:creationId xmlns:a16="http://schemas.microsoft.com/office/drawing/2014/main" id="{DF6CD1F6-F40D-B5BD-016D-D81F495B2AD2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Google Shape;346;p41">
            <a:extLst>
              <a:ext uri="{FF2B5EF4-FFF2-40B4-BE49-F238E27FC236}">
                <a16:creationId xmlns:a16="http://schemas.microsoft.com/office/drawing/2014/main" id="{F315ABC5-671F-7B85-5FDD-4874E3605399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1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29" cy="295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Elemento lista &lt;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allelem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&gt;</a:t>
            </a: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Usato per salvare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nella lista di tutti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esistenti in quel momento nel kernel (se fa exit() va rimosso).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Per iterare su tutti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si usa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thread_foreach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D2B57456-0C15-F4F8-20E3-B2A2CBA7219D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602AB5FA-7BCE-4313-E59A-CE23C33B4413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A04C81BA-FCCD-36CF-D5E4-9502ABAF91CD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1B60738-371F-F2C1-978D-4CBB77692E9E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8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29" cy="2957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Elemento lista &lt;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elem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&gt;</a:t>
            </a: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Usato per lo stesso motivo per inserire in coda dei ready.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FEEDA046-4400-D43B-7303-44050ADD4E94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832E9D6A-C56A-6B75-A67B-3F890C2E6555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B026F8FF-0864-E10F-AA6F-1A1AC4C48F73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B8AE9C93-A656-7AF2-9E06-DFECB4473B3F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70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5" y="1612546"/>
            <a:ext cx="3612827" cy="2957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Riferimento alla page directory del processo</a:t>
            </a: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10" name="Google Shape;353;p41">
            <a:extLst>
              <a:ext uri="{FF2B5EF4-FFF2-40B4-BE49-F238E27FC236}">
                <a16:creationId xmlns:a16="http://schemas.microsoft.com/office/drawing/2014/main" id="{DC8F387B-F184-AF6B-8602-4357520552F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1" name="Google Shape;353;p41">
            <a:extLst>
              <a:ext uri="{FF2B5EF4-FFF2-40B4-BE49-F238E27FC236}">
                <a16:creationId xmlns:a16="http://schemas.microsoft.com/office/drawing/2014/main" id="{15C28489-64B5-5855-9E85-67B4ACFB8FAC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2" name="Google Shape;344;p41">
            <a:extLst>
              <a:ext uri="{FF2B5EF4-FFF2-40B4-BE49-F238E27FC236}">
                <a16:creationId xmlns:a16="http://schemas.microsoft.com/office/drawing/2014/main" id="{AEAD3F82-904E-18BF-A2F3-D56A76026F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96455" y="353865"/>
            <a:ext cx="1136668" cy="292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346;p41">
            <a:extLst>
              <a:ext uri="{FF2B5EF4-FFF2-40B4-BE49-F238E27FC236}">
                <a16:creationId xmlns:a16="http://schemas.microsoft.com/office/drawing/2014/main" id="{481BF749-92B0-AB1D-DE2E-80DC7E3B72C8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5" y="1307156"/>
            <a:ext cx="183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27" cy="2957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4887764" y="1689159"/>
            <a:ext cx="3536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Magic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number</a:t>
            </a:r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Sempre settato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THREAD_MAGIC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si controlla per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detectare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overflow.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Si mette in fondo in modo che se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straborda sia il primo a cambiare. 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5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27" cy="295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B47A69-BD8C-279E-16F5-130B12F3B941}"/>
              </a:ext>
            </a:extLst>
          </p:cNvPr>
          <p:cNvSpPr txBox="1"/>
          <p:nvPr/>
        </p:nvSpPr>
        <p:spPr>
          <a:xfrm>
            <a:off x="4712500" y="1304769"/>
            <a:ext cx="300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in OS/161</a:t>
            </a:r>
            <a:endParaRPr lang="en-GB" b="1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29DDF-82C6-16F3-E7F0-8D27F4CF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7158" y="1940240"/>
            <a:ext cx="3612827" cy="2302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632DF-D81B-5561-AFE1-6A4573DEFB04}"/>
              </a:ext>
            </a:extLst>
          </p:cNvPr>
          <p:cNvSpPr txBox="1"/>
          <p:nvPr/>
        </p:nvSpPr>
        <p:spPr>
          <a:xfrm>
            <a:off x="6114601" y="4297989"/>
            <a:ext cx="97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Aggiunte</a:t>
            </a:r>
            <a:endParaRPr lang="en-GB" b="1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8AF171-7EA2-5A47-B458-AEA0815E3C69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50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thread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51635-50E3-D6D8-E8F5-28B8499E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8674" y="1612546"/>
            <a:ext cx="3612827" cy="295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B47A69-BD8C-279E-16F5-130B12F3B941}"/>
              </a:ext>
            </a:extLst>
          </p:cNvPr>
          <p:cNvSpPr txBox="1"/>
          <p:nvPr/>
        </p:nvSpPr>
        <p:spPr>
          <a:xfrm>
            <a:off x="4712500" y="1304769"/>
            <a:ext cx="300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bert Sans" panose="020B0604020202020204" charset="0"/>
                <a:cs typeface="Courier New" panose="02070309020205020404" pitchFamily="49" charset="0"/>
              </a:rPr>
              <a:t>Struct thread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in OS/161</a:t>
            </a:r>
            <a:endParaRPr lang="en-GB" b="1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29DDF-82C6-16F3-E7F0-8D27F4CF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7159" y="1940240"/>
            <a:ext cx="3612825" cy="2302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852A7-4E10-E680-74DF-25CFA8DD3D97}"/>
              </a:ext>
            </a:extLst>
          </p:cNvPr>
          <p:cNvSpPr txBox="1"/>
          <p:nvPr/>
        </p:nvSpPr>
        <p:spPr>
          <a:xfrm>
            <a:off x="6063727" y="4350888"/>
            <a:ext cx="1079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Differenze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0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2" y="1156687"/>
            <a:ext cx="72649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Running_thread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Prende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ptr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dalla CPU e lo arrotonda all’inizio di una pagina (con un’istruzione assembly passata con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asm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è una funzione C) siccome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parte dall’alto e decresce vuol dire che punterà da qualche parte in mezzo alla pagina, arrotondando per difetto si arriva all’inizio della pagina e quindi della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init_thread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*t,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*name,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Inizializza T come una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si chiama name. Controlla la validità dei parametri e assegna stato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BLOCKED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; copia il nome con la funzione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strlcpy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; gli dà come indirizzo dello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quello a una pagina più; priorità come da parametro; assegna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magic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number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; disabilita gli interrupt perché deve salvare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nella lista di tutti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allelem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poi li ripristina.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6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init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2" y="1156687"/>
            <a:ext cx="72649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tid_t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next_tid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allocate_tid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thread.c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viene mantenuta una variabile statica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next_tid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(da modificare se si vuole partire diversamente con la numerazione), qui si incrementa la variabile proteggendo l’incremento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tid_lock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Inizializza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system (quindi in generale viene chiamata solo per il primo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mentre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init_thread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viene chiamato per creare ogni nuovo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). Fa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ASSERT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per assicurarsi che gli interrupt siano off, l’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init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 lock per prendere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l’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init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delle liste di ready e quella che mantiene tutti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attivi; 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poi si occupa della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: prende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running_thread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lo passa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init_thread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 e gli assegna status RUNNING e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allocate_tid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().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start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39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2" y="1156687"/>
            <a:ext cx="72649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thread_start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Abilitando gli interrupt avvia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preemptive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scheduling e crea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l’idle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thread_tick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aggiorna le statistiche del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: per quanto sta girando quel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e se sta girando da più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TIME_SLICE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è il tempo massimo per cui si può far girare un solo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allora forza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scheduler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 intervenire.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thread_print_stats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stampa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7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9999" y="1704599"/>
            <a:ext cx="4177583" cy="217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it-IT" dirty="0"/>
              <a:t>Dalle parole di Ben Pfaff</a:t>
            </a:r>
            <a:r>
              <a:rPr lang="en-GB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  <a:p>
            <a:pPr marL="171450" indent="-171450">
              <a:buSzPts val="1100"/>
            </a:pPr>
            <a:r>
              <a:rPr lang="it-IT" dirty="0"/>
              <a:t>PintOS sostituisce NachOS, e come i nachos, i </a:t>
            </a:r>
            <a:r>
              <a:rPr lang="it-IT" b="1" dirty="0"/>
              <a:t>fagioli Pinto </a:t>
            </a:r>
            <a:r>
              <a:rPr lang="it-IT" dirty="0"/>
              <a:t>sono una varietà di fagiolo messicano molto comune</a:t>
            </a:r>
          </a:p>
          <a:p>
            <a:pPr marL="171450" indent="-171450">
              <a:buSzPts val="1100"/>
            </a:pPr>
            <a:r>
              <a:rPr lang="it-IT" dirty="0"/>
              <a:t>Una </a:t>
            </a:r>
            <a:r>
              <a:rPr lang="it-IT" b="1" dirty="0"/>
              <a:t>pinta</a:t>
            </a:r>
            <a:r>
              <a:rPr lang="it-IT" dirty="0"/>
              <a:t> è un’unità di misura che caratterizza una piccola quantità</a:t>
            </a:r>
          </a:p>
          <a:p>
            <a:pPr marL="171450" indent="-171450">
              <a:buSzPts val="1100"/>
            </a:pPr>
            <a:r>
              <a:rPr lang="it-IT" dirty="0"/>
              <a:t>“Come i guidatori dell’omonima macchina (</a:t>
            </a:r>
            <a:r>
              <a:rPr lang="it-IT" b="1" dirty="0"/>
              <a:t>Ford Pinto </a:t>
            </a:r>
            <a:r>
              <a:rPr lang="it-IT" dirty="0"/>
              <a:t>– </a:t>
            </a:r>
            <a:r>
              <a:rPr lang="it-IT" dirty="0">
                <a:hlinkClick r:id="rId3"/>
              </a:rPr>
              <a:t>la macchina assassina</a:t>
            </a:r>
            <a:r>
              <a:rPr lang="it-IT" dirty="0"/>
              <a:t>), anche gli studenti hanno problemi con i </a:t>
            </a:r>
            <a:r>
              <a:rPr lang="it-IT" b="1" dirty="0"/>
              <a:t>blow-up</a:t>
            </a:r>
            <a:r>
              <a:rPr lang="it-IT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005019" y="1105537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</a:rPr>
              <a:t>Curiosità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sul</a:t>
            </a:r>
            <a:r>
              <a:rPr lang="en-GB" dirty="0">
                <a:latin typeface="Albert Sans" panose="020B0604020202020204" charset="0"/>
              </a:rPr>
              <a:t> Nome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Placeholder 11" descr="An orange car parked in a field">
            <a:extLst>
              <a:ext uri="{FF2B5EF4-FFF2-40B4-BE49-F238E27FC236}">
                <a16:creationId xmlns:a16="http://schemas.microsoft.com/office/drawing/2014/main" id="{022687D0-CA33-2457-DE0B-07C6123C062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13434" b="13434"/>
          <a:stretch>
            <a:fillRect/>
          </a:stretch>
        </p:blipFill>
        <p:spPr>
          <a:xfrm flipH="1">
            <a:off x="5749925" y="3440388"/>
            <a:ext cx="2673350" cy="1098550"/>
          </a:xfrm>
        </p:spPr>
      </p:pic>
      <p:pic>
        <p:nvPicPr>
          <p:cNvPr id="17" name="Picture 16" descr="A can of beans with a label&#10;&#10;Description automatically generated">
            <a:extLst>
              <a:ext uri="{FF2B5EF4-FFF2-40B4-BE49-F238E27FC236}">
                <a16:creationId xmlns:a16="http://schemas.microsoft.com/office/drawing/2014/main" id="{25E45F22-AF35-3814-B7B6-A78BDE669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175" y="223200"/>
            <a:ext cx="2250450" cy="1841277"/>
          </a:xfrm>
          <a:prstGeom prst="rect">
            <a:avLst/>
          </a:prstGeom>
        </p:spPr>
      </p:pic>
      <p:pic>
        <p:nvPicPr>
          <p:cNvPr id="19" name="Picture 18" descr="A group of measuring cups&#10;&#10;Description automatically generated">
            <a:extLst>
              <a:ext uri="{FF2B5EF4-FFF2-40B4-BE49-F238E27FC236}">
                <a16:creationId xmlns:a16="http://schemas.microsoft.com/office/drawing/2014/main" id="{DC92B41A-0066-715E-5B1F-C42550873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400" y="2179818"/>
            <a:ext cx="3014400" cy="115242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955E1A7-259C-5487-0727-C2CB6F6BB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5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start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2" y="1156687"/>
            <a:ext cx="72649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tid_t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thread_create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char *name, int priority,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thread_func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*function, void *aux)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Crea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si chiama name, con priorità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priority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che esegue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function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riceve come unico argomento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aux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 Controlla che la funzione abbia come signature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void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thread_funct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void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*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aux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), chiede una pagina all’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allocatore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di pagine, chiama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init_thread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(...), gli assegna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allocate_tid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lo mette in coda ready con una chiamata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thread_block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*t)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Controlla che non si stia processando un interrupt esterno e che gli interrupt siano disabilitati,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perchè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non può essere interrotta. Poi mette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fuori dalla coda di ready impostando lo stato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BLOCKED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 Chiama schedule() che trova un altro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runnare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switcha al nuovo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522DFC-CFAC-9D18-BB57-B6FF5B560A63}"/>
              </a:ext>
            </a:extLst>
          </p:cNvPr>
          <p:cNvSpPr/>
          <p:nvPr/>
        </p:nvSpPr>
        <p:spPr>
          <a:xfrm>
            <a:off x="719999" y="1097160"/>
            <a:ext cx="7479371" cy="190297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560A83-C8E0-4281-3B56-2A2A4BD148CB}"/>
              </a:ext>
            </a:extLst>
          </p:cNvPr>
          <p:cNvSpPr/>
          <p:nvPr/>
        </p:nvSpPr>
        <p:spPr>
          <a:xfrm>
            <a:off x="730187" y="3049590"/>
            <a:ext cx="7479371" cy="149061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65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start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41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9535" y="1054667"/>
            <a:ext cx="72649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thread_unblock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*t)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Si assicura che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sia valido con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is_thread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(), disabilita gli interrupt, si assicura che stia venendo chiamata su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era bloccato,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pusha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al fondo della coda ready e gli cambia lo stato in READY. Ripristina gli interrupt.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Alla combinazione di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/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 si preferiscono le primitive di sincronizzazione: 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/</a:t>
            </a:r>
            <a:r>
              <a:rPr lang="it-IT" b="1" dirty="0" err="1"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it-IT" b="1" dirty="0">
                <a:latin typeface="Albert Sans" panose="020B0604020202020204" charset="0"/>
                <a:cs typeface="Courier New" panose="02070309020205020404" pitchFamily="49" charset="0"/>
              </a:rPr>
              <a:t> agiscono sugli interrupt che non è un modo efficiente di gestire la sincronizzazione.</a:t>
            </a:r>
          </a:p>
          <a:p>
            <a:endParaRPr lang="it-IT" b="1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is_thread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*t)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&gt; torna vero se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t non è nullo e il suo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magic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number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non è alterato, quindi torna vero se si tratta di un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valido.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thread_current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&gt;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running_thread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ma aggiunge due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sanity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check: (1)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is_thread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 che controlla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overflow, (2) che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sia RUNNING.</a:t>
            </a: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0F828D-3E95-2B5C-F485-5BA2F2C7C9E0}"/>
              </a:ext>
            </a:extLst>
          </p:cNvPr>
          <p:cNvSpPr/>
          <p:nvPr/>
        </p:nvSpPr>
        <p:spPr>
          <a:xfrm>
            <a:off x="720000" y="1029126"/>
            <a:ext cx="7479371" cy="123798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8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start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3" y="1251150"/>
            <a:ext cx="7264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thread_exit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NO_RETURN</a:t>
            </a:r>
            <a:endParaRPr lang="en-GB" b="1" dirty="0">
              <a:highlight>
                <a:srgbClr val="CAD0E4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Rimuove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dalla lista dei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esistenti, setta il suo stato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DYING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chiama schedule() che farà girare qualcun altro e il corrente verrà distrutto da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thread_schedule_tail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 che viene chiamata a completamento di un switch.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Si assicura di liberare la pagina del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di cui sta prendendo il posto se questo è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DYING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non è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l’idle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thread_yield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corrente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pusha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se stesso in coda ready, cambia il suo stato da RUNNING a READY e invoca schedule().</a:t>
            </a: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start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3" y="1251150"/>
            <a:ext cx="72649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thread_foreach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thread_action_func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*action,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Itera sulla lista di tutti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attivi del kernel e li fa passare in action passando il parametro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aux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Action deve essere del tipo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void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thread_action_func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(struct thread *thread, void *aux).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thread_set_priority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new_priority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thread_get_priority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Settano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leggono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priorità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del thread in modo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sicuro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perchè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passano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attraverso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thread_current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().</a:t>
            </a:r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0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switch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3" y="1251150"/>
            <a:ext cx="726492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 struct thread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next_thread_to_run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Se la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lista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ready è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vuota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restituisce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l’idle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thread,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altrimenti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prende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primo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lista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Lo scheduler 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questo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livello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implementa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un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algoritmo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Round Robin.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 void schedule (void)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Viene chiamata dalle uniche tre funzioni pubbliche nel file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hanno necessità di fare switch: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(),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thread_exit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(),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thread_yield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(). 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Chi chiama deve assicurarsi di aver disabilitato gli interrupt e aver cambiato il proprio stato in qualcosa di diverso da RUNNING. Se il prossimo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in coda ready è valido, opera il switch tra il corrente e il primo della coda tramite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switch_threads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(...).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è stato rimosso viene passato 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thread_schedule_tail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(). </a:t>
            </a: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B8C99C-1F50-91AC-989E-1F35A6DD7C2A}"/>
              </a:ext>
            </a:extLst>
          </p:cNvPr>
          <p:cNvSpPr/>
          <p:nvPr/>
        </p:nvSpPr>
        <p:spPr>
          <a:xfrm>
            <a:off x="720001" y="2268479"/>
            <a:ext cx="7479371" cy="19105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1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Thread switch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77D6-191D-6C9B-0BE6-903F6C830F1B}"/>
              </a:ext>
            </a:extLst>
          </p:cNvPr>
          <p:cNvSpPr txBox="1"/>
          <p:nvPr/>
        </p:nvSpPr>
        <p:spPr>
          <a:xfrm>
            <a:off x="934443" y="1251150"/>
            <a:ext cx="72649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switch_threads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È una routine scritta in assembly in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switch.S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salva i registri nello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,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ptr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register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della CPU dentro al campo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corrente. </a:t>
            </a: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Prende dal campo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a cui dare il controllo e lo mette nello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ptr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register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della CPU e ripristina i registri del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tirandoli fuori dallo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thread_schedule_tail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Viene chiamata a completamento di uno switch. Setta il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corrente come RUNNING, inizia un nuovo time slice da cui contare i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tick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per cui al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è consentito girare, si assicura di liberare la memoria del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di cui sta prendendo il posto se questo è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DYING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e non è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l’idle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6CB94B70-DC72-32D0-557D-CEECA25C742E}"/>
              </a:ext>
            </a:extLst>
          </p:cNvPr>
          <p:cNvSpPr/>
          <p:nvPr/>
        </p:nvSpPr>
        <p:spPr>
          <a:xfrm>
            <a:off x="1945570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53;p41">
            <a:extLst>
              <a:ext uri="{FF2B5EF4-FFF2-40B4-BE49-F238E27FC236}">
                <a16:creationId xmlns:a16="http://schemas.microsoft.com/office/drawing/2014/main" id="{D257FEEF-0CDB-27CD-3174-F59B4A5096A6}"/>
              </a:ext>
            </a:extLst>
          </p:cNvPr>
          <p:cNvSpPr/>
          <p:nvPr/>
        </p:nvSpPr>
        <p:spPr>
          <a:xfrm>
            <a:off x="934443" y="28021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4;p41">
            <a:extLst>
              <a:ext uri="{FF2B5EF4-FFF2-40B4-BE49-F238E27FC236}">
                <a16:creationId xmlns:a16="http://schemas.microsoft.com/office/drawing/2014/main" id="{100629AD-D19A-2B62-0591-ECEE5EAAB76A}"/>
              </a:ext>
            </a:extLst>
          </p:cNvPr>
          <p:cNvSpPr txBox="1">
            <a:spLocks/>
          </p:cNvSpPr>
          <p:nvPr/>
        </p:nvSpPr>
        <p:spPr>
          <a:xfrm>
            <a:off x="996455" y="353865"/>
            <a:ext cx="1136668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346;p41">
            <a:extLst>
              <a:ext uri="{FF2B5EF4-FFF2-40B4-BE49-F238E27FC236}">
                <a16:creationId xmlns:a16="http://schemas.microsoft.com/office/drawing/2014/main" id="{ABC7266D-1D43-FD85-72B0-D058761206C5}"/>
              </a:ext>
            </a:extLst>
          </p:cNvPr>
          <p:cNvSpPr txBox="1">
            <a:spLocks/>
          </p:cNvSpPr>
          <p:nvPr/>
        </p:nvSpPr>
        <p:spPr>
          <a:xfrm>
            <a:off x="1980674" y="331410"/>
            <a:ext cx="976023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>
                <a:latin typeface="Courier New" panose="02070309020205020404" pitchFamily="49" charset="0"/>
                <a:cs typeface="Courier New" panose="02070309020205020404" pitchFamily="49" charset="0"/>
              </a:rPr>
              <a:t>thread.h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CC22D-166F-7AA5-1913-73F6F0379B91}"/>
              </a:ext>
            </a:extLst>
          </p:cNvPr>
          <p:cNvSpPr/>
          <p:nvPr/>
        </p:nvSpPr>
        <p:spPr>
          <a:xfrm>
            <a:off x="720001" y="1150664"/>
            <a:ext cx="7479371" cy="175501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9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può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bloccare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esplicitamente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c’è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fork, solo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inserire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il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ready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 context switch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recuperano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registri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dallo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interruzioni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o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creadi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ad-hoc, o con 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dedicati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(come 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tid_lock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, per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S_SLEEP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deve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messo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attesa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Thread_fork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Thread_switch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si occupa del switch e usa lo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stack_frame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che è un campo della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lo spinlock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CPU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corrente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6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può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bloccare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esplicitamente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c’è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fork, solo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inserire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thread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ready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 context switch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recuperano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registri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dallo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interruzioni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o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creadi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ad-hoc, o con 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dedicati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(come 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tid_lock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S_SLEEP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deve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messo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attesa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Thread_fork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fa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Per il switch si usa lo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stack_frame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che è un campo della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lo spinlock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CPU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corrente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2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può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bloccare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esplicitamente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c’è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fork, solo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inserire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il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ready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Nel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context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switch si recuperano i registri dallo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</a:t>
            </a:r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interruzioni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o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creadi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ad-hoc, o con 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dedicati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(come 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tid_lock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S_SLEEP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deve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messo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attesa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Thread_fork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Per il switch si usa lo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stack_frame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che è un campo della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lo spinlock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CPU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corrente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96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49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può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bloccare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esplicitamente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thread_block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c’è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fork, solo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thread_unblock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inserire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il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ready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 context switch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recuperano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registri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dallo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interruzioni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o con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creati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ad-hoc, o con lock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dedicati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(come il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tid_lock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 thread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viene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ready con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portato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nello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S_SLEEP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deve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essere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messo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attesa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Thread_fork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fa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thread_create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thread_make_runnable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Per il switch si usa lo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stack_frame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che è un campo della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struct</a:t>
            </a:r>
            <a:r>
              <a:rPr lang="it-IT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thread</a:t>
            </a:r>
            <a:endParaRPr lang="it-IT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vengono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protette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 lo spinlock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CPU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corrente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55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</a:t>
            </a:r>
            <a:r>
              <a:rPr lang="en" dirty="0"/>
              <a:t>truttura del codice</a:t>
            </a:r>
            <a:endParaRPr dirty="0"/>
          </a:p>
        </p:txBody>
      </p:sp>
      <p:cxnSp>
        <p:nvCxnSpPr>
          <p:cNvPr id="594" name="Google Shape;594;p54"/>
          <p:cNvCxnSpPr>
            <a:cxnSpLocks/>
            <a:stCxn id="595" idx="2"/>
            <a:endCxn id="596" idx="0"/>
          </p:cNvCxnSpPr>
          <p:nvPr/>
        </p:nvCxnSpPr>
        <p:spPr>
          <a:xfrm rot="5400000">
            <a:off x="4253530" y="1882083"/>
            <a:ext cx="491012" cy="1467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7" name="Google Shape;597;p54"/>
          <p:cNvCxnSpPr>
            <a:cxnSpLocks/>
            <a:stCxn id="598" idx="0"/>
            <a:endCxn id="595" idx="2"/>
          </p:cNvCxnSpPr>
          <p:nvPr/>
        </p:nvCxnSpPr>
        <p:spPr>
          <a:xfrm rot="5400000" flipH="1" flipV="1">
            <a:off x="2380456" y="7564"/>
            <a:ext cx="489566" cy="38943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9" name="Google Shape;599;p54"/>
          <p:cNvCxnSpPr>
            <a:cxnSpLocks/>
            <a:stCxn id="9" idx="2"/>
            <a:endCxn id="600" idx="0"/>
          </p:cNvCxnSpPr>
          <p:nvPr/>
        </p:nvCxnSpPr>
        <p:spPr>
          <a:xfrm rot="5400000">
            <a:off x="2655225" y="2615855"/>
            <a:ext cx="548993" cy="447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5" name="Google Shape;605;p54"/>
          <p:cNvCxnSpPr>
            <a:cxnSpLocks/>
            <a:stCxn id="606" idx="0"/>
            <a:endCxn id="596" idx="2"/>
          </p:cNvCxnSpPr>
          <p:nvPr/>
        </p:nvCxnSpPr>
        <p:spPr>
          <a:xfrm rot="5400000" flipH="1" flipV="1">
            <a:off x="4141445" y="2833340"/>
            <a:ext cx="545820" cy="226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5" name="Google Shape;595;p54"/>
          <p:cNvSpPr txBox="1"/>
          <p:nvPr/>
        </p:nvSpPr>
        <p:spPr>
          <a:xfrm>
            <a:off x="3899647" y="1339138"/>
            <a:ext cx="134550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src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8" name="Google Shape;598;p54"/>
          <p:cNvSpPr txBox="1"/>
          <p:nvPr/>
        </p:nvSpPr>
        <p:spPr>
          <a:xfrm>
            <a:off x="151729" y="2199504"/>
            <a:ext cx="105270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devices/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3885974" y="2200950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4037902" y="3117570"/>
            <a:ext cx="73026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2318361" y="3113888"/>
            <a:ext cx="775648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kernel/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" name="Google Shape;598;p54">
            <a:extLst>
              <a:ext uri="{FF2B5EF4-FFF2-40B4-BE49-F238E27FC236}">
                <a16:creationId xmlns:a16="http://schemas.microsoft.com/office/drawing/2014/main" id="{0C69A830-4C44-1AD4-B812-3054C85FD1A6}"/>
              </a:ext>
            </a:extLst>
          </p:cNvPr>
          <p:cNvSpPr txBox="1"/>
          <p:nvPr/>
        </p:nvSpPr>
        <p:spPr>
          <a:xfrm>
            <a:off x="1397450" y="2200949"/>
            <a:ext cx="102309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filesys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Google Shape;598;p54">
            <a:extLst>
              <a:ext uri="{FF2B5EF4-FFF2-40B4-BE49-F238E27FC236}">
                <a16:creationId xmlns:a16="http://schemas.microsoft.com/office/drawing/2014/main" id="{3C1B8038-CF34-3B31-4A3B-910D15AB3CC2}"/>
              </a:ext>
            </a:extLst>
          </p:cNvPr>
          <p:cNvSpPr txBox="1"/>
          <p:nvPr/>
        </p:nvSpPr>
        <p:spPr>
          <a:xfrm>
            <a:off x="2613556" y="2194095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lib/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CDCA6A46-676C-0467-689F-D07A724E6F0F}"/>
              </a:ext>
            </a:extLst>
          </p:cNvPr>
          <p:cNvSpPr txBox="1"/>
          <p:nvPr/>
        </p:nvSpPr>
        <p:spPr>
          <a:xfrm>
            <a:off x="5158392" y="2200951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9AA68668-9912-07E1-B6A9-D27DBA0BFCA5}"/>
              </a:ext>
            </a:extLst>
          </p:cNvPr>
          <p:cNvSpPr txBox="1"/>
          <p:nvPr/>
        </p:nvSpPr>
        <p:spPr>
          <a:xfrm>
            <a:off x="7672630" y="2194095"/>
            <a:ext cx="1048806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vm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6" name="Google Shape;594;p54">
            <a:extLst>
              <a:ext uri="{FF2B5EF4-FFF2-40B4-BE49-F238E27FC236}">
                <a16:creationId xmlns:a16="http://schemas.microsoft.com/office/drawing/2014/main" id="{6E236631-C0FC-2E43-046A-DCB4D02F6D6B}"/>
              </a:ext>
            </a:extLst>
          </p:cNvPr>
          <p:cNvCxnSpPr>
            <a:cxnSpLocks/>
            <a:stCxn id="595" idx="2"/>
            <a:endCxn id="22" idx="0"/>
          </p:cNvCxnSpPr>
          <p:nvPr/>
        </p:nvCxnSpPr>
        <p:spPr>
          <a:xfrm rot="16200000" flipH="1">
            <a:off x="4889739" y="1392596"/>
            <a:ext cx="491013" cy="11256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" name="Google Shape;594;p54">
            <a:extLst>
              <a:ext uri="{FF2B5EF4-FFF2-40B4-BE49-F238E27FC236}">
                <a16:creationId xmlns:a16="http://schemas.microsoft.com/office/drawing/2014/main" id="{DE7B5C0F-5325-BBF8-FFD6-4EC3405CA0A5}"/>
              </a:ext>
            </a:extLst>
          </p:cNvPr>
          <p:cNvCxnSpPr>
            <a:cxnSpLocks/>
            <a:stCxn id="595" idx="2"/>
            <a:endCxn id="23" idx="0"/>
          </p:cNvCxnSpPr>
          <p:nvPr/>
        </p:nvCxnSpPr>
        <p:spPr>
          <a:xfrm rot="16200000" flipH="1">
            <a:off x="6142637" y="139698"/>
            <a:ext cx="484157" cy="36246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594;p54">
            <a:extLst>
              <a:ext uri="{FF2B5EF4-FFF2-40B4-BE49-F238E27FC236}">
                <a16:creationId xmlns:a16="http://schemas.microsoft.com/office/drawing/2014/main" id="{6252779F-A3ED-2D76-16CC-DEB9ACBDC1C4}"/>
              </a:ext>
            </a:extLst>
          </p:cNvPr>
          <p:cNvCxnSpPr>
            <a:cxnSpLocks/>
            <a:stCxn id="595" idx="2"/>
            <a:endCxn id="9" idx="0"/>
          </p:cNvCxnSpPr>
          <p:nvPr/>
        </p:nvCxnSpPr>
        <p:spPr>
          <a:xfrm rot="5400000">
            <a:off x="3620749" y="1242446"/>
            <a:ext cx="484157" cy="14191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3" name="Google Shape;594;p54">
            <a:extLst>
              <a:ext uri="{FF2B5EF4-FFF2-40B4-BE49-F238E27FC236}">
                <a16:creationId xmlns:a16="http://schemas.microsoft.com/office/drawing/2014/main" id="{8E2211F0-A642-8F01-2D03-8A9D340396F3}"/>
              </a:ext>
            </a:extLst>
          </p:cNvPr>
          <p:cNvCxnSpPr>
            <a:cxnSpLocks/>
            <a:stCxn id="595" idx="2"/>
            <a:endCxn id="8" idx="0"/>
          </p:cNvCxnSpPr>
          <p:nvPr/>
        </p:nvCxnSpPr>
        <p:spPr>
          <a:xfrm rot="5400000">
            <a:off x="2995191" y="623742"/>
            <a:ext cx="491011" cy="26634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0" name="Google Shape;600;p54">
            <a:extLst>
              <a:ext uri="{FF2B5EF4-FFF2-40B4-BE49-F238E27FC236}">
                <a16:creationId xmlns:a16="http://schemas.microsoft.com/office/drawing/2014/main" id="{59CD55BB-CFF7-A21D-3BFB-DD4B263590B3}"/>
              </a:ext>
            </a:extLst>
          </p:cNvPr>
          <p:cNvSpPr txBox="1"/>
          <p:nvPr/>
        </p:nvSpPr>
        <p:spPr>
          <a:xfrm>
            <a:off x="3180457" y="3113888"/>
            <a:ext cx="775648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1" name="Google Shape;599;p54">
            <a:extLst>
              <a:ext uri="{FF2B5EF4-FFF2-40B4-BE49-F238E27FC236}">
                <a16:creationId xmlns:a16="http://schemas.microsoft.com/office/drawing/2014/main" id="{5F213327-F7AC-CB27-405D-1906156952E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 rot="16200000" flipH="1">
            <a:off x="3086273" y="2631879"/>
            <a:ext cx="548993" cy="4150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9FA0F0DB-82CB-D3F7-9B77-B06F2AF94D52}"/>
              </a:ext>
            </a:extLst>
          </p:cNvPr>
          <p:cNvSpPr txBox="1"/>
          <p:nvPr/>
        </p:nvSpPr>
        <p:spPr>
          <a:xfrm>
            <a:off x="5090337" y="3234562"/>
            <a:ext cx="124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</a:rPr>
              <a:t>Source code per il </a:t>
            </a:r>
            <a:r>
              <a:rPr lang="en-GB" sz="1200" b="1" dirty="0">
                <a:latin typeface="Albert Sans" panose="020B0604020202020204" charset="0"/>
              </a:rPr>
              <a:t>kernel</a:t>
            </a:r>
          </a:p>
        </p:txBody>
      </p: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AC5C3BB1-44C6-8D03-0479-5B77AB731275}"/>
              </a:ext>
            </a:extLst>
          </p:cNvPr>
          <p:cNvGrpSpPr/>
          <p:nvPr/>
        </p:nvGrpSpPr>
        <p:grpSpPr>
          <a:xfrm>
            <a:off x="5625136" y="2571749"/>
            <a:ext cx="173849" cy="613392"/>
            <a:chOff x="6542626" y="2571868"/>
            <a:chExt cx="173849" cy="613392"/>
          </a:xfrm>
        </p:grpSpPr>
        <p:cxnSp>
          <p:nvCxnSpPr>
            <p:cNvPr id="625" name="Google Shape;480;p46">
              <a:extLst>
                <a:ext uri="{FF2B5EF4-FFF2-40B4-BE49-F238E27FC236}">
                  <a16:creationId xmlns:a16="http://schemas.microsoft.com/office/drawing/2014/main" id="{773610F0-FB95-3732-2C71-6A404A748882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0" cy="4541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5" name="Google Shape;464;p45">
              <a:extLst>
                <a:ext uri="{FF2B5EF4-FFF2-40B4-BE49-F238E27FC236}">
                  <a16:creationId xmlns:a16="http://schemas.microsoft.com/office/drawing/2014/main" id="{90D1D26C-DEBB-5AAB-B243-457D752A99F3}"/>
                </a:ext>
              </a:extLst>
            </p:cNvPr>
            <p:cNvSpPr/>
            <p:nvPr/>
          </p:nvSpPr>
          <p:spPr>
            <a:xfrm>
              <a:off x="6542626" y="3011411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F4FEE324-A6B0-A2D5-E24D-4FCA99DA947B}"/>
              </a:ext>
            </a:extLst>
          </p:cNvPr>
          <p:cNvGrpSpPr/>
          <p:nvPr/>
        </p:nvGrpSpPr>
        <p:grpSpPr>
          <a:xfrm>
            <a:off x="8104150" y="2564894"/>
            <a:ext cx="173849" cy="367395"/>
            <a:chOff x="6539577" y="2571868"/>
            <a:chExt cx="173849" cy="367395"/>
          </a:xfrm>
        </p:grpSpPr>
        <p:cxnSp>
          <p:nvCxnSpPr>
            <p:cNvPr id="638" name="Google Shape;480;p46">
              <a:extLst>
                <a:ext uri="{FF2B5EF4-FFF2-40B4-BE49-F238E27FC236}">
                  <a16:creationId xmlns:a16="http://schemas.microsoft.com/office/drawing/2014/main" id="{19DC51A5-4C93-EC3C-2B88-B9FBDD29AB9D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0" cy="1935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9" name="Google Shape;464;p45">
              <a:extLst>
                <a:ext uri="{FF2B5EF4-FFF2-40B4-BE49-F238E27FC236}">
                  <a16:creationId xmlns:a16="http://schemas.microsoft.com/office/drawing/2014/main" id="{70E698E8-A0C4-555B-D56E-5E4FEA7A00B6}"/>
                </a:ext>
              </a:extLst>
            </p:cNvPr>
            <p:cNvSpPr/>
            <p:nvPr/>
          </p:nvSpPr>
          <p:spPr>
            <a:xfrm>
              <a:off x="6539577" y="2765414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1" name="TextBox 640">
            <a:extLst>
              <a:ext uri="{FF2B5EF4-FFF2-40B4-BE49-F238E27FC236}">
                <a16:creationId xmlns:a16="http://schemas.microsoft.com/office/drawing/2014/main" id="{6749EF2C-6075-8C05-A8B2-CD412A082678}"/>
              </a:ext>
            </a:extLst>
          </p:cNvPr>
          <p:cNvSpPr txBox="1"/>
          <p:nvPr/>
        </p:nvSpPr>
        <p:spPr>
          <a:xfrm>
            <a:off x="7569351" y="2959730"/>
            <a:ext cx="124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</a:rPr>
              <a:t>Non </a:t>
            </a:r>
            <a:r>
              <a:rPr lang="en-GB" sz="1200" dirty="0" err="1">
                <a:latin typeface="Albert Sans" panose="020B0604020202020204" charset="0"/>
              </a:rPr>
              <a:t>implementata</a:t>
            </a:r>
            <a:endParaRPr lang="en-GB" sz="1200" b="1" dirty="0">
              <a:latin typeface="Albert Sans" panose="020B0604020202020204" charset="0"/>
            </a:endParaRPr>
          </a:p>
        </p:txBody>
      </p:sp>
      <p:sp>
        <p:nvSpPr>
          <p:cNvPr id="643" name="Google Shape;596;p54">
            <a:extLst>
              <a:ext uri="{FF2B5EF4-FFF2-40B4-BE49-F238E27FC236}">
                <a16:creationId xmlns:a16="http://schemas.microsoft.com/office/drawing/2014/main" id="{D92BAAE9-896F-4FDB-8277-A9DD31F9F77B}"/>
              </a:ext>
            </a:extLst>
          </p:cNvPr>
          <p:cNvSpPr txBox="1"/>
          <p:nvPr/>
        </p:nvSpPr>
        <p:spPr>
          <a:xfrm>
            <a:off x="6430810" y="2200949"/>
            <a:ext cx="1048806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userprog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44" name="Google Shape;594;p54">
            <a:extLst>
              <a:ext uri="{FF2B5EF4-FFF2-40B4-BE49-F238E27FC236}">
                <a16:creationId xmlns:a16="http://schemas.microsoft.com/office/drawing/2014/main" id="{2C7D32E9-4490-7BEF-FE7E-37AA4C547BB8}"/>
              </a:ext>
            </a:extLst>
          </p:cNvPr>
          <p:cNvCxnSpPr>
            <a:cxnSpLocks/>
            <a:stCxn id="595" idx="2"/>
            <a:endCxn id="643" idx="0"/>
          </p:cNvCxnSpPr>
          <p:nvPr/>
        </p:nvCxnSpPr>
        <p:spPr>
          <a:xfrm rot="16200000" flipH="1">
            <a:off x="5518300" y="764035"/>
            <a:ext cx="491011" cy="23828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FC7C3EF4-7F96-D289-6CFB-BE1D8352A8C7}"/>
              </a:ext>
            </a:extLst>
          </p:cNvPr>
          <p:cNvGrpSpPr/>
          <p:nvPr/>
        </p:nvGrpSpPr>
        <p:grpSpPr>
          <a:xfrm>
            <a:off x="6868288" y="2571749"/>
            <a:ext cx="173849" cy="814463"/>
            <a:chOff x="6539976" y="2571868"/>
            <a:chExt cx="173849" cy="814463"/>
          </a:xfrm>
        </p:grpSpPr>
        <p:cxnSp>
          <p:nvCxnSpPr>
            <p:cNvPr id="653" name="Google Shape;480;p46">
              <a:extLst>
                <a:ext uri="{FF2B5EF4-FFF2-40B4-BE49-F238E27FC236}">
                  <a16:creationId xmlns:a16="http://schemas.microsoft.com/office/drawing/2014/main" id="{7FA3B7CD-A720-3B00-AA3F-E592EC669295}"/>
                </a:ext>
              </a:extLst>
            </p:cNvPr>
            <p:cNvCxnSpPr>
              <a:cxnSpLocks/>
              <a:endCxn id="654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4" name="Google Shape;464;p45">
              <a:extLst>
                <a:ext uri="{FF2B5EF4-FFF2-40B4-BE49-F238E27FC236}">
                  <a16:creationId xmlns:a16="http://schemas.microsoft.com/office/drawing/2014/main" id="{411564BA-421C-A9D5-2624-A7F4867268F1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9" name="TextBox 658">
            <a:extLst>
              <a:ext uri="{FF2B5EF4-FFF2-40B4-BE49-F238E27FC236}">
                <a16:creationId xmlns:a16="http://schemas.microsoft.com/office/drawing/2014/main" id="{01B2FBCE-8B64-C669-1DED-9C96F923471E}"/>
              </a:ext>
            </a:extLst>
          </p:cNvPr>
          <p:cNvSpPr txBox="1"/>
          <p:nvPr/>
        </p:nvSpPr>
        <p:spPr>
          <a:xfrm>
            <a:off x="6295972" y="3472818"/>
            <a:ext cx="131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</a:rPr>
              <a:t>Source code per </a:t>
            </a:r>
            <a:r>
              <a:rPr lang="en-GB" sz="1200" b="1" dirty="0">
                <a:latin typeface="Albert Sans" panose="020B0604020202020204" charset="0"/>
              </a:rPr>
              <a:t>user programs</a:t>
            </a:r>
          </a:p>
        </p:txBody>
      </p: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2844B5C2-BF7B-09F8-07F3-780B544A56A3}"/>
              </a:ext>
            </a:extLst>
          </p:cNvPr>
          <p:cNvGrpSpPr/>
          <p:nvPr/>
        </p:nvGrpSpPr>
        <p:grpSpPr>
          <a:xfrm>
            <a:off x="1829908" y="2574583"/>
            <a:ext cx="173849" cy="1152677"/>
            <a:chOff x="6539974" y="2571868"/>
            <a:chExt cx="173849" cy="1152677"/>
          </a:xfrm>
        </p:grpSpPr>
        <p:cxnSp>
          <p:nvCxnSpPr>
            <p:cNvPr id="661" name="Google Shape;480;p46">
              <a:extLst>
                <a:ext uri="{FF2B5EF4-FFF2-40B4-BE49-F238E27FC236}">
                  <a16:creationId xmlns:a16="http://schemas.microsoft.com/office/drawing/2014/main" id="{A8F3C2E1-B53E-7807-E47B-D31207FB3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62" y="2571868"/>
              <a:ext cx="2488" cy="100072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2" name="Google Shape;464;p45">
              <a:extLst>
                <a:ext uri="{FF2B5EF4-FFF2-40B4-BE49-F238E27FC236}">
                  <a16:creationId xmlns:a16="http://schemas.microsoft.com/office/drawing/2014/main" id="{0DC66B3B-11C4-5839-A99F-686F869A4F3D}"/>
                </a:ext>
              </a:extLst>
            </p:cNvPr>
            <p:cNvSpPr/>
            <p:nvPr/>
          </p:nvSpPr>
          <p:spPr>
            <a:xfrm>
              <a:off x="6539974" y="3550696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3" name="TextBox 662">
            <a:extLst>
              <a:ext uri="{FF2B5EF4-FFF2-40B4-BE49-F238E27FC236}">
                <a16:creationId xmlns:a16="http://schemas.microsoft.com/office/drawing/2014/main" id="{9EFE319F-C842-890F-9589-940F00138FB4}"/>
              </a:ext>
            </a:extLst>
          </p:cNvPr>
          <p:cNvSpPr txBox="1"/>
          <p:nvPr/>
        </p:nvSpPr>
        <p:spPr>
          <a:xfrm>
            <a:off x="1154871" y="3795983"/>
            <a:ext cx="152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</a:rPr>
              <a:t>Un </a:t>
            </a:r>
            <a:r>
              <a:rPr lang="en-GB" sz="1200" b="1" dirty="0">
                <a:latin typeface="Albert Sans" panose="020B0604020202020204" charset="0"/>
              </a:rPr>
              <a:t>filesystem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basilare</a:t>
            </a:r>
            <a:endParaRPr lang="en-GB" sz="1200" b="1" dirty="0">
              <a:latin typeface="Albert Sans" panose="020B0604020202020204" charset="0"/>
            </a:endParaRPr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0FA436A7-75ED-43F6-A589-6429C195385A}"/>
              </a:ext>
            </a:extLst>
          </p:cNvPr>
          <p:cNvGrpSpPr/>
          <p:nvPr/>
        </p:nvGrpSpPr>
        <p:grpSpPr>
          <a:xfrm>
            <a:off x="583871" y="2564894"/>
            <a:ext cx="173849" cy="446398"/>
            <a:chOff x="6542948" y="2571868"/>
            <a:chExt cx="173849" cy="446398"/>
          </a:xfrm>
        </p:grpSpPr>
        <p:cxnSp>
          <p:nvCxnSpPr>
            <p:cNvPr id="666" name="Google Shape;480;p46">
              <a:extLst>
                <a:ext uri="{FF2B5EF4-FFF2-40B4-BE49-F238E27FC236}">
                  <a16:creationId xmlns:a16="http://schemas.microsoft.com/office/drawing/2014/main" id="{E8A44B37-2675-B049-B603-60FA5E97FD73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3371" cy="2727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7" name="Google Shape;464;p45">
              <a:extLst>
                <a:ext uri="{FF2B5EF4-FFF2-40B4-BE49-F238E27FC236}">
                  <a16:creationId xmlns:a16="http://schemas.microsoft.com/office/drawing/2014/main" id="{4BA373EF-6699-273E-079B-E1388BEBD720}"/>
                </a:ext>
              </a:extLst>
            </p:cNvPr>
            <p:cNvSpPr/>
            <p:nvPr/>
          </p:nvSpPr>
          <p:spPr>
            <a:xfrm>
              <a:off x="6542948" y="2844417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8" name="TextBox 667">
            <a:extLst>
              <a:ext uri="{FF2B5EF4-FFF2-40B4-BE49-F238E27FC236}">
                <a16:creationId xmlns:a16="http://schemas.microsoft.com/office/drawing/2014/main" id="{2E5F5942-5E59-5B8A-7A55-BC49EB5FD00A}"/>
              </a:ext>
            </a:extLst>
          </p:cNvPr>
          <p:cNvSpPr txBox="1"/>
          <p:nvPr/>
        </p:nvSpPr>
        <p:spPr>
          <a:xfrm>
            <a:off x="14070" y="3063046"/>
            <a:ext cx="131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Albert Sans" panose="020B0604020202020204" charset="0"/>
              </a:rPr>
              <a:t>Supporto</a:t>
            </a:r>
            <a:r>
              <a:rPr lang="en-GB" sz="1200" dirty="0">
                <a:latin typeface="Albert Sans" panose="020B0604020202020204" charset="0"/>
              </a:rPr>
              <a:t> per keyboard, timer…</a:t>
            </a:r>
            <a:endParaRPr lang="en-GB" sz="1200" b="1" dirty="0">
              <a:latin typeface="Albert Sans" panose="020B0604020202020204" charset="0"/>
            </a:endParaRP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FA01712D-0BE1-F05E-B0C0-9C31167B9804}"/>
              </a:ext>
            </a:extLst>
          </p:cNvPr>
          <p:cNvSpPr txBox="1"/>
          <p:nvPr/>
        </p:nvSpPr>
        <p:spPr>
          <a:xfrm>
            <a:off x="4890941" y="311733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…</a:t>
            </a:r>
          </a:p>
        </p:txBody>
      </p:sp>
      <p:cxnSp>
        <p:nvCxnSpPr>
          <p:cNvPr id="672" name="Google Shape;605;p54">
            <a:extLst>
              <a:ext uri="{FF2B5EF4-FFF2-40B4-BE49-F238E27FC236}">
                <a16:creationId xmlns:a16="http://schemas.microsoft.com/office/drawing/2014/main" id="{F5485D30-445C-E054-8E68-DD927EA2FE47}"/>
              </a:ext>
            </a:extLst>
          </p:cNvPr>
          <p:cNvCxnSpPr>
            <a:cxnSpLocks/>
            <a:stCxn id="671" idx="0"/>
          </p:cNvCxnSpPr>
          <p:nvPr/>
        </p:nvCxnSpPr>
        <p:spPr>
          <a:xfrm rot="16200000" flipV="1">
            <a:off x="4458533" y="2538892"/>
            <a:ext cx="545584" cy="61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3" name="Slide Number Placeholder 672">
            <a:extLst>
              <a:ext uri="{FF2B5EF4-FFF2-40B4-BE49-F238E27FC236}">
                <a16:creationId xmlns:a16="http://schemas.microsoft.com/office/drawing/2014/main" id="{7CFA9D0D-74AF-B771-8AD2-2987569BB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13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  <p:bldP spid="641" grpId="0"/>
      <p:bldP spid="659" grpId="0"/>
      <p:bldP spid="663" grpId="0"/>
      <p:bldP spid="6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Sincronizzazione</a:t>
            </a:r>
            <a:endParaRPr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204414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90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p57"/>
          <p:cNvCxnSpPr/>
          <p:nvPr/>
        </p:nvCxnSpPr>
        <p:spPr>
          <a:xfrm>
            <a:off x="-48" y="4459649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57"/>
          <p:cNvSpPr/>
          <p:nvPr/>
        </p:nvSpPr>
        <p:spPr>
          <a:xfrm>
            <a:off x="1426452" y="4372949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6" name="Google Shape;656;p57"/>
          <p:cNvCxnSpPr/>
          <p:nvPr/>
        </p:nvCxnSpPr>
        <p:spPr>
          <a:xfrm>
            <a:off x="-48" y="2586900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57"/>
          <p:cNvSpPr/>
          <p:nvPr/>
        </p:nvSpPr>
        <p:spPr>
          <a:xfrm>
            <a:off x="1426476" y="2500200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8" name="Google Shape;658;p57"/>
          <p:cNvCxnSpPr>
            <a:cxnSpLocks/>
          </p:cNvCxnSpPr>
          <p:nvPr/>
        </p:nvCxnSpPr>
        <p:spPr>
          <a:xfrm>
            <a:off x="0" y="628850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57"/>
          <p:cNvSpPr/>
          <p:nvPr/>
        </p:nvSpPr>
        <p:spPr>
          <a:xfrm>
            <a:off x="1426524" y="542150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7"/>
          <p:cNvSpPr/>
          <p:nvPr/>
        </p:nvSpPr>
        <p:spPr>
          <a:xfrm rot="-3313584" flipH="1">
            <a:off x="7446957" y="1004932"/>
            <a:ext cx="3423251" cy="3133636"/>
          </a:xfrm>
          <a:prstGeom prst="arc">
            <a:avLst>
              <a:gd name="adj1" fmla="val 17254899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7"/>
          <p:cNvSpPr/>
          <p:nvPr/>
        </p:nvSpPr>
        <p:spPr>
          <a:xfrm rot="801902" flipH="1">
            <a:off x="7578814" y="1954380"/>
            <a:ext cx="173910" cy="17391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5792E-737D-7BB2-4FCE-B939867AC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51</a:t>
            </a:fld>
            <a:endParaRPr lang="en-GB" dirty="0"/>
          </a:p>
        </p:txBody>
      </p:sp>
      <p:cxnSp>
        <p:nvCxnSpPr>
          <p:cNvPr id="4" name="Google Shape;658;p57">
            <a:extLst>
              <a:ext uri="{FF2B5EF4-FFF2-40B4-BE49-F238E27FC236}">
                <a16:creationId xmlns:a16="http://schemas.microsoft.com/office/drawing/2014/main" id="{DB644D3D-5C40-E361-203C-F8A08E865FEC}"/>
              </a:ext>
            </a:extLst>
          </p:cNvPr>
          <p:cNvCxnSpPr/>
          <p:nvPr/>
        </p:nvCxnSpPr>
        <p:spPr>
          <a:xfrm>
            <a:off x="-24" y="1658100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59;p57">
            <a:extLst>
              <a:ext uri="{FF2B5EF4-FFF2-40B4-BE49-F238E27FC236}">
                <a16:creationId xmlns:a16="http://schemas.microsoft.com/office/drawing/2014/main" id="{DC2CCBF8-0103-70A6-CA8E-8C65D563BA49}"/>
              </a:ext>
            </a:extLst>
          </p:cNvPr>
          <p:cNvSpPr/>
          <p:nvPr/>
        </p:nvSpPr>
        <p:spPr>
          <a:xfrm>
            <a:off x="1426500" y="1571400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658;p57">
            <a:extLst>
              <a:ext uri="{FF2B5EF4-FFF2-40B4-BE49-F238E27FC236}">
                <a16:creationId xmlns:a16="http://schemas.microsoft.com/office/drawing/2014/main" id="{D940025A-4234-9C16-B018-2524655F2F4E}"/>
              </a:ext>
            </a:extLst>
          </p:cNvPr>
          <p:cNvCxnSpPr/>
          <p:nvPr/>
        </p:nvCxnSpPr>
        <p:spPr>
          <a:xfrm>
            <a:off x="-48" y="3530849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59;p57">
            <a:extLst>
              <a:ext uri="{FF2B5EF4-FFF2-40B4-BE49-F238E27FC236}">
                <a16:creationId xmlns:a16="http://schemas.microsoft.com/office/drawing/2014/main" id="{26736598-CEE1-6109-2475-31470B5CD28D}"/>
              </a:ext>
            </a:extLst>
          </p:cNvPr>
          <p:cNvSpPr/>
          <p:nvPr/>
        </p:nvSpPr>
        <p:spPr>
          <a:xfrm>
            <a:off x="1426452" y="3444149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912294-AB20-1358-F241-4D5CA2477576}"/>
              </a:ext>
            </a:extLst>
          </p:cNvPr>
          <p:cNvSpPr/>
          <p:nvPr/>
        </p:nvSpPr>
        <p:spPr>
          <a:xfrm>
            <a:off x="1736560" y="340378"/>
            <a:ext cx="4054640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3" action="ppaction://hlinksldjump"/>
              </a:rPr>
              <a:t>Disabilitare</a:t>
            </a: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3" action="ppaction://hlinksldjump"/>
              </a:rPr>
              <a:t> </a:t>
            </a:r>
            <a:r>
              <a:rPr lang="en-GB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3" action="ppaction://hlinksldjump"/>
              </a:rPr>
              <a:t>gli</a:t>
            </a: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3" action="ppaction://hlinksldjump"/>
              </a:rPr>
              <a:t> Interrupt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E3A478-BB5D-820A-A036-DBB765B988E9}"/>
              </a:ext>
            </a:extLst>
          </p:cNvPr>
          <p:cNvSpPr/>
          <p:nvPr/>
        </p:nvSpPr>
        <p:spPr>
          <a:xfrm>
            <a:off x="1776451" y="1369307"/>
            <a:ext cx="1942835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4" action="ppaction://hlinksldjump"/>
              </a:rPr>
              <a:t>Semafori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162E46-E557-6D82-25ED-8DB99F499893}"/>
              </a:ext>
            </a:extLst>
          </p:cNvPr>
          <p:cNvSpPr/>
          <p:nvPr/>
        </p:nvSpPr>
        <p:spPr>
          <a:xfrm>
            <a:off x="1776451" y="2298428"/>
            <a:ext cx="1663436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5" action="ppaction://hlinksldjump"/>
              </a:rPr>
              <a:t>Locks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029A0D-B720-B61D-3D38-FC9B9C0C94C4}"/>
              </a:ext>
            </a:extLst>
          </p:cNvPr>
          <p:cNvSpPr/>
          <p:nvPr/>
        </p:nvSpPr>
        <p:spPr>
          <a:xfrm>
            <a:off x="1736560" y="3242377"/>
            <a:ext cx="4721390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it-IT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6" action="ppaction://hlinksldjump"/>
              </a:rPr>
              <a:t>Condition</a:t>
            </a:r>
            <a:r>
              <a:rPr lang="it-IT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6" action="ppaction://hlinksldjump"/>
              </a:rPr>
              <a:t> </a:t>
            </a:r>
            <a:r>
              <a:rPr lang="it-IT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6" action="ppaction://hlinksldjump"/>
              </a:rPr>
              <a:t>Variables</a:t>
            </a:r>
            <a:r>
              <a:rPr lang="it-IT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6" action="ppaction://hlinksldjump"/>
              </a:rPr>
              <a:t>: Monitors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BCE34F-3AFC-028E-915D-D5F9461F195E}"/>
              </a:ext>
            </a:extLst>
          </p:cNvPr>
          <p:cNvSpPr/>
          <p:nvPr/>
        </p:nvSpPr>
        <p:spPr>
          <a:xfrm>
            <a:off x="1776451" y="4171177"/>
            <a:ext cx="3623043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it-IT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7" action="ppaction://hlinksldjump"/>
              </a:rPr>
              <a:t>Optimization</a:t>
            </a:r>
            <a:r>
              <a:rPr lang="it-IT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7" action="ppaction://hlinksldjump"/>
              </a:rPr>
              <a:t> </a:t>
            </a:r>
            <a:r>
              <a:rPr lang="it-IT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7" action="ppaction://hlinksldjump"/>
              </a:rPr>
              <a:t>Barriers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9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Disabilitare gli Interrupt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52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Quando sono disabilitati nessun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può interrompere il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corrente, altrimenti può venire interrotto anche a metà di un’istruzione. </a:t>
            </a:r>
          </a:p>
          <a:p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PintOS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è un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preemptible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 kernel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. </a:t>
            </a:r>
          </a:p>
          <a:p>
            <a:r>
              <a:rPr lang="it-IT" dirty="0">
                <a:latin typeface="Albert Sans" panose="020B0604020202020204" charset="0"/>
              </a:rPr>
              <a:t>Tradizionalmente i sistemi Unix hanno kernel </a:t>
            </a:r>
            <a:r>
              <a:rPr lang="it-IT" b="1" dirty="0" err="1">
                <a:latin typeface="Albert Sans" panose="020B0604020202020204" charset="0"/>
              </a:rPr>
              <a:t>nonpreemptible</a:t>
            </a:r>
            <a:r>
              <a:rPr lang="it-IT" dirty="0">
                <a:latin typeface="Albert Sans" panose="020B0604020202020204" charset="0"/>
              </a:rPr>
              <a:t>: i kernel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possono interrompersi solo quando sono loro a chiamare lo </a:t>
            </a:r>
            <a:r>
              <a:rPr lang="it-IT" dirty="0" err="1">
                <a:latin typeface="Albert Sans" panose="020B0604020202020204" charset="0"/>
              </a:rPr>
              <a:t>scheduler</a:t>
            </a:r>
            <a:r>
              <a:rPr lang="it-IT" dirty="0">
                <a:latin typeface="Albert Sans" panose="020B0604020202020204" charset="0"/>
              </a:rPr>
              <a:t> esplicitamente.</a:t>
            </a:r>
          </a:p>
          <a:p>
            <a:endParaRPr lang="it-IT" dirty="0">
              <a:latin typeface="Albert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INTR_ON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INTR_OFF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it-IT" dirty="0">
                <a:latin typeface="Albert Sans" panose="020B0604020202020204" charset="0"/>
              </a:rPr>
              <a:t>denota lo stato degli interrupt 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intr_get_level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dirty="0">
                <a:latin typeface="Albert Sans" panose="020B0604020202020204" charset="0"/>
              </a:rPr>
              <a:t>ritorna lo stato degli interrupt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intr_set_level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dirty="0">
                <a:latin typeface="Albert Sans" panose="020B0604020202020204" charset="0"/>
              </a:rPr>
              <a:t>setta lo stato degli interrupt a </a:t>
            </a:r>
            <a:r>
              <a:rPr lang="it-IT" dirty="0" err="1">
                <a:latin typeface="Albert Sans" panose="020B0604020202020204" charset="0"/>
              </a:rPr>
              <a:t>level</a:t>
            </a:r>
            <a:r>
              <a:rPr lang="it-IT" dirty="0">
                <a:latin typeface="Albert Sans" panose="020B0604020202020204" charset="0"/>
              </a:rPr>
              <a:t> e ritorna lo stato precedente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intr_level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intr_enable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dirty="0">
                <a:latin typeface="Albert Sans" panose="020B0604020202020204" charset="0"/>
              </a:rPr>
              <a:t>funzioni che abilitano/disabilitano gli interrupt e ritornano il vecchio stato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Si usano unicamente per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sincronizzare i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thread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kernel con gli interrupt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handler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esterni che non possono usare le altre forme di sincronizzazione e non possono attendere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r>
              <a:rPr lang="it-IT" dirty="0" err="1">
                <a:latin typeface="Albert Sans" panose="020B0604020202020204" charset="0"/>
              </a:rPr>
              <a:t>PintOS</a:t>
            </a:r>
            <a:r>
              <a:rPr lang="it-IT" dirty="0">
                <a:latin typeface="Albert Sans" panose="020B0604020202020204" charset="0"/>
              </a:rPr>
              <a:t> non gestisce i </a:t>
            </a:r>
            <a:r>
              <a:rPr lang="it-IT" dirty="0" err="1">
                <a:latin typeface="Albert Sans" panose="020B0604020202020204" charset="0"/>
              </a:rPr>
              <a:t>NMIs</a:t>
            </a:r>
            <a:r>
              <a:rPr lang="it-IT" dirty="0">
                <a:latin typeface="Albert Sans" panose="020B0604020202020204" charset="0"/>
              </a:rPr>
              <a:t>.</a:t>
            </a:r>
          </a:p>
          <a:p>
            <a:endParaRPr lang="it-IT" dirty="0"/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0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Semafori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53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È un intero non negativo con due operatori associati che lo modificano in modo atomico: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down (o P)</a:t>
            </a:r>
            <a:r>
              <a:rPr lang="it-IT" b="1" dirty="0">
                <a:latin typeface="Albert Sans" panose="020B0604020202020204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che aspetta che il valore diventi positivo per poi decrementarlo,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up (o V)</a:t>
            </a:r>
            <a:r>
              <a:rPr lang="it-IT" b="1" dirty="0">
                <a:latin typeface="Albert Sans" panose="020B0604020202020204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che lo incrementa e sveglia un altro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in attesa se ce ne sono. 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I semafori sono implementati internamente tramite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l’abilitazione/disabilitazione degli interrupt </a:t>
            </a:r>
            <a:r>
              <a:rPr lang="it-IT" dirty="0">
                <a:latin typeface="Albert Sans" panose="020B0604020202020204" charset="0"/>
              </a:rPr>
              <a:t>e la chiamata a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thread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block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/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unblock</a:t>
            </a:r>
            <a:r>
              <a:rPr lang="it-IT" dirty="0">
                <a:latin typeface="Albert Sans" panose="020B0604020202020204" charset="0"/>
              </a:rPr>
              <a:t>. </a:t>
            </a: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0202D128-AE55-D98B-5E6D-E8184BE9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35" y="3012947"/>
            <a:ext cx="2386589" cy="11064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A11B8E-03C3-E060-54FF-81E0B670B1CF}"/>
              </a:ext>
            </a:extLst>
          </p:cNvPr>
          <p:cNvGrpSpPr/>
          <p:nvPr/>
        </p:nvGrpSpPr>
        <p:grpSpPr>
          <a:xfrm rot="5400000">
            <a:off x="3035428" y="3158928"/>
            <a:ext cx="173849" cy="814463"/>
            <a:chOff x="6539976" y="2571868"/>
            <a:chExt cx="173849" cy="814463"/>
          </a:xfrm>
        </p:grpSpPr>
        <p:cxnSp>
          <p:nvCxnSpPr>
            <p:cNvPr id="10" name="Google Shape;480;p46">
              <a:extLst>
                <a:ext uri="{FF2B5EF4-FFF2-40B4-BE49-F238E27FC236}">
                  <a16:creationId xmlns:a16="http://schemas.microsoft.com/office/drawing/2014/main" id="{5E10A687-3E96-5BCD-0D10-B610259A720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464;p45">
              <a:extLst>
                <a:ext uri="{FF2B5EF4-FFF2-40B4-BE49-F238E27FC236}">
                  <a16:creationId xmlns:a16="http://schemas.microsoft.com/office/drawing/2014/main" id="{DA285E62-9A6B-FD72-D45C-10BE04CE443E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356F1B-6C73-8C09-E115-A3B71BB1F09C}"/>
              </a:ext>
            </a:extLst>
          </p:cNvPr>
          <p:cNvGrpSpPr/>
          <p:nvPr/>
        </p:nvGrpSpPr>
        <p:grpSpPr>
          <a:xfrm rot="16200000">
            <a:off x="6143555" y="3547911"/>
            <a:ext cx="173849" cy="814463"/>
            <a:chOff x="6539976" y="2571868"/>
            <a:chExt cx="173849" cy="814463"/>
          </a:xfrm>
        </p:grpSpPr>
        <p:cxnSp>
          <p:nvCxnSpPr>
            <p:cNvPr id="13" name="Google Shape;480;p46">
              <a:extLst>
                <a:ext uri="{FF2B5EF4-FFF2-40B4-BE49-F238E27FC236}">
                  <a16:creationId xmlns:a16="http://schemas.microsoft.com/office/drawing/2014/main" id="{453A0525-2526-B4DF-3191-0BFD2CAF41A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464;p45">
              <a:extLst>
                <a:ext uri="{FF2B5EF4-FFF2-40B4-BE49-F238E27FC236}">
                  <a16:creationId xmlns:a16="http://schemas.microsoft.com/office/drawing/2014/main" id="{F3F7867F-95DA-CEF5-8D19-FFC29DDD54AD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7F07DC8-8844-A128-0A01-25E41045DA4B}"/>
              </a:ext>
            </a:extLst>
          </p:cNvPr>
          <p:cNvSpPr txBox="1"/>
          <p:nvPr/>
        </p:nvSpPr>
        <p:spPr>
          <a:xfrm>
            <a:off x="492389" y="3404440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Valore di </a:t>
            </a:r>
            <a:r>
              <a:rPr lang="en-GB" b="1" dirty="0" err="1">
                <a:latin typeface="Albert Sans" panose="020B0604020202020204" charset="0"/>
              </a:rPr>
              <a:t>inizializzazione</a:t>
            </a:r>
            <a:r>
              <a:rPr lang="en-GB" dirty="0">
                <a:latin typeface="Albert Sans" panose="020B0604020202020204" charset="0"/>
              </a:rPr>
              <a:t> 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CA54F-15AF-9FE7-17F1-E73583D7299F}"/>
              </a:ext>
            </a:extLst>
          </p:cNvPr>
          <p:cNvSpPr txBox="1"/>
          <p:nvPr/>
        </p:nvSpPr>
        <p:spPr>
          <a:xfrm>
            <a:off x="6720840" y="3690882"/>
            <a:ext cx="182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Lista di thread in </a:t>
            </a:r>
            <a:r>
              <a:rPr lang="en-GB" b="1" dirty="0" err="1">
                <a:latin typeface="Albert Sans" panose="020B0604020202020204" charset="0"/>
              </a:rPr>
              <a:t>attesa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sul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semaforo</a:t>
            </a:r>
            <a:r>
              <a:rPr lang="en-GB" dirty="0">
                <a:latin typeface="Albert Sans" panose="020B0604020202020204" charset="0"/>
              </a:rPr>
              <a:t> </a:t>
            </a:r>
            <a:endParaRPr lang="it-IT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Semafori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54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semaphore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unsigned value) </a:t>
            </a:r>
          </a:p>
          <a:p>
            <a:r>
              <a:rPr lang="en-GB" dirty="0" err="1">
                <a:latin typeface="Albert Sans" panose="020B0604020202020204" charset="0"/>
              </a:rPr>
              <a:t>Inizializza</a:t>
            </a:r>
            <a:r>
              <a:rPr lang="en-GB" dirty="0">
                <a:latin typeface="Albert Sans" panose="020B0604020202020204" charset="0"/>
              </a:rPr>
              <a:t> il </a:t>
            </a:r>
            <a:r>
              <a:rPr lang="en-GB" dirty="0" err="1">
                <a:latin typeface="Albert Sans" panose="020B0604020202020204" charset="0"/>
              </a:rPr>
              <a:t>semaforo</a:t>
            </a:r>
            <a:r>
              <a:rPr lang="en-GB" dirty="0">
                <a:latin typeface="Albert Sans" panose="020B0604020202020204" charset="0"/>
              </a:rPr>
              <a:t> al </a:t>
            </a:r>
            <a:r>
              <a:rPr lang="en-GB" dirty="0" err="1">
                <a:latin typeface="Albert Sans" panose="020B0604020202020204" charset="0"/>
              </a:rPr>
              <a:t>valore</a:t>
            </a:r>
            <a:r>
              <a:rPr lang="en-GB" dirty="0">
                <a:latin typeface="Albert Sans" panose="020B0604020202020204" charset="0"/>
              </a:rPr>
              <a:t> value.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sema_down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semaphore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it-IT" b="1" dirty="0">
              <a:highlight>
                <a:srgbClr val="CAD0E4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 err="1">
                <a:latin typeface="Albert Sans" panose="020B0604020202020204" charset="0"/>
              </a:rPr>
              <a:t>Finchè</a:t>
            </a:r>
            <a:r>
              <a:rPr lang="it-IT" dirty="0">
                <a:latin typeface="Albert Sans" panose="020B0604020202020204" charset="0"/>
              </a:rPr>
              <a:t> il valore del semaforo è 0 ci si mette nella lista di attesa del semaforo e ci si cambia lo stato in </a:t>
            </a:r>
            <a:r>
              <a:rPr lang="it-IT" dirty="0" err="1">
                <a:latin typeface="Albert Sans" panose="020B0604020202020204" charset="0"/>
              </a:rPr>
              <a:t>BLOCKED</a:t>
            </a:r>
            <a:r>
              <a:rPr lang="it-IT" dirty="0">
                <a:latin typeface="Albert Sans" panose="020B0604020202020204" charset="0"/>
              </a:rPr>
              <a:t>. Quando il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in attesa viene sbloccato decrementa il valore del semaforo.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sema_up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semaphore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it-IT" dirty="0">
                <a:latin typeface="Albert Sans" panose="020B0604020202020204" charset="0"/>
              </a:rPr>
              <a:t>Fa l’</a:t>
            </a:r>
            <a:r>
              <a:rPr lang="it-IT" dirty="0" err="1">
                <a:latin typeface="Albert Sans" panose="020B0604020202020204" charset="0"/>
              </a:rPr>
              <a:t>unblock</a:t>
            </a:r>
            <a:r>
              <a:rPr lang="it-IT" dirty="0">
                <a:latin typeface="Albert Sans" panose="020B0604020202020204" charset="0"/>
              </a:rPr>
              <a:t> di un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nella lista (se ce ne sono) e incrementa il semaforo.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sema_try_down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/up (struct semaphore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sema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it-IT" dirty="0">
                <a:latin typeface="Albert Sans" panose="020B0604020202020204" charset="0"/>
              </a:rPr>
              <a:t>Versioni di down/up in cui si cerca di decrementare il semaforo senza bloccare il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. Se l’operazione non ha successo si ritorna falso, altrimenti vero. </a:t>
            </a:r>
          </a:p>
          <a:p>
            <a:r>
              <a:rPr lang="it-IT" dirty="0">
                <a:latin typeface="Albert Sans" panose="020B0604020202020204" charset="0"/>
              </a:rPr>
              <a:t>Non è efficiente da usare in un loop. Sono consigliate le altre versioni o altri approcci.</a:t>
            </a:r>
          </a:p>
          <a:p>
            <a:endParaRPr lang="en-GB" dirty="0">
              <a:latin typeface="Albert Sans" panose="020B0604020202020204" charset="0"/>
            </a:endParaRP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1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Locks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55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È un semaforo con valore iniziale 1. </a:t>
            </a:r>
          </a:p>
          <a:p>
            <a:r>
              <a:rPr lang="it-IT" dirty="0">
                <a:latin typeface="Albert Sans" panose="020B0604020202020204" charset="0"/>
              </a:rPr>
              <a:t>Up e down si chiamano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release</a:t>
            </a:r>
            <a:r>
              <a:rPr lang="it-IT" dirty="0">
                <a:latin typeface="Albert Sans" panose="020B0604020202020204" charset="0"/>
              </a:rPr>
              <a:t> e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acquire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r>
              <a:rPr lang="it-IT" dirty="0">
                <a:latin typeface="Albert Sans" panose="020B0604020202020204" charset="0"/>
              </a:rPr>
              <a:t>La differenza con il semaforo è anche che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ha un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owner</a:t>
            </a:r>
            <a:r>
              <a:rPr lang="it-IT" dirty="0">
                <a:latin typeface="Albert Sans" panose="020B0604020202020204" charset="0"/>
              </a:rPr>
              <a:t> che non inferito alla creazione ma all’</a:t>
            </a:r>
            <a:r>
              <a:rPr lang="it-IT" dirty="0" err="1">
                <a:latin typeface="Albert Sans" panose="020B0604020202020204" charset="0"/>
              </a:rPr>
              <a:t>acquire</a:t>
            </a:r>
            <a:r>
              <a:rPr lang="it-IT" dirty="0">
                <a:latin typeface="Albert Sans" panose="020B0604020202020204" charset="0"/>
              </a:rPr>
              <a:t>, e solo chi ha chiamato </a:t>
            </a:r>
            <a:r>
              <a:rPr lang="it-IT" dirty="0" err="1">
                <a:latin typeface="Albert Sans" panose="020B0604020202020204" charset="0"/>
              </a:rPr>
              <a:t>acquire</a:t>
            </a:r>
            <a:r>
              <a:rPr lang="it-IT" dirty="0">
                <a:latin typeface="Albert Sans" panose="020B0604020202020204" charset="0"/>
              </a:rPr>
              <a:t> (l’</a:t>
            </a:r>
            <a:r>
              <a:rPr lang="it-IT" dirty="0" err="1">
                <a:latin typeface="Albert Sans" panose="020B0604020202020204" charset="0"/>
              </a:rPr>
              <a:t>owner</a:t>
            </a:r>
            <a:r>
              <a:rPr lang="it-IT" dirty="0">
                <a:latin typeface="Albert Sans" panose="020B0604020202020204" charset="0"/>
              </a:rPr>
              <a:t>) può fare release. </a:t>
            </a:r>
          </a:p>
          <a:p>
            <a:r>
              <a:rPr lang="it-IT" dirty="0" err="1">
                <a:latin typeface="Albert Sans" panose="020B0604020202020204" charset="0"/>
              </a:rPr>
              <a:t>PintOS</a:t>
            </a:r>
            <a:r>
              <a:rPr lang="it-IT" dirty="0">
                <a:latin typeface="Albert Sans" panose="020B0604020202020204" charset="0"/>
              </a:rPr>
              <a:t> da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errore</a:t>
            </a:r>
            <a:r>
              <a:rPr lang="it-IT" dirty="0">
                <a:latin typeface="Albert Sans" panose="020B0604020202020204" charset="0"/>
              </a:rPr>
              <a:t> se possedendo il lock si richiama </a:t>
            </a:r>
            <a:r>
              <a:rPr lang="it-IT" dirty="0" err="1">
                <a:latin typeface="Albert Sans" panose="020B0604020202020204" charset="0"/>
              </a:rPr>
              <a:t>acquire</a:t>
            </a:r>
            <a:r>
              <a:rPr lang="it-IT" dirty="0">
                <a:latin typeface="Albert Sans" panose="020B0604020202020204" charset="0"/>
              </a:rPr>
              <a:t>, non sono implementati i lock ricorsivi.</a:t>
            </a:r>
            <a:endParaRPr lang="en-GB" dirty="0">
              <a:latin typeface="Albert Sans" panose="020B0604020202020204" charset="0"/>
            </a:endParaRP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8D77B-8136-4E8C-939A-13C38BB0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25955" y="3012947"/>
            <a:ext cx="2295149" cy="11064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4B7DA8-B585-B776-FD70-7929FE328914}"/>
              </a:ext>
            </a:extLst>
          </p:cNvPr>
          <p:cNvGrpSpPr/>
          <p:nvPr/>
        </p:nvGrpSpPr>
        <p:grpSpPr>
          <a:xfrm rot="5400000">
            <a:off x="3035428" y="3158928"/>
            <a:ext cx="173849" cy="814463"/>
            <a:chOff x="6539976" y="2571868"/>
            <a:chExt cx="173849" cy="814463"/>
          </a:xfrm>
        </p:grpSpPr>
        <p:cxnSp>
          <p:nvCxnSpPr>
            <p:cNvPr id="9" name="Google Shape;480;p46">
              <a:extLst>
                <a:ext uri="{FF2B5EF4-FFF2-40B4-BE49-F238E27FC236}">
                  <a16:creationId xmlns:a16="http://schemas.microsoft.com/office/drawing/2014/main" id="{82CD0611-2433-BF8D-E6AC-7BF1A5FEA852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64;p45">
              <a:extLst>
                <a:ext uri="{FF2B5EF4-FFF2-40B4-BE49-F238E27FC236}">
                  <a16:creationId xmlns:a16="http://schemas.microsoft.com/office/drawing/2014/main" id="{FA5D804A-0BDE-C7D1-92B2-9490352030BF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CA6D8B-307F-9B81-40E9-5D14827AAAE1}"/>
              </a:ext>
            </a:extLst>
          </p:cNvPr>
          <p:cNvGrpSpPr/>
          <p:nvPr/>
        </p:nvGrpSpPr>
        <p:grpSpPr>
          <a:xfrm rot="16200000">
            <a:off x="6143555" y="3547911"/>
            <a:ext cx="173849" cy="814463"/>
            <a:chOff x="6539976" y="2571868"/>
            <a:chExt cx="173849" cy="814463"/>
          </a:xfrm>
        </p:grpSpPr>
        <p:cxnSp>
          <p:nvCxnSpPr>
            <p:cNvPr id="12" name="Google Shape;480;p46">
              <a:extLst>
                <a:ext uri="{FF2B5EF4-FFF2-40B4-BE49-F238E27FC236}">
                  <a16:creationId xmlns:a16="http://schemas.microsoft.com/office/drawing/2014/main" id="{05A72A60-4CB9-A005-18C1-EB1A8029B45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64;p45">
              <a:extLst>
                <a:ext uri="{FF2B5EF4-FFF2-40B4-BE49-F238E27FC236}">
                  <a16:creationId xmlns:a16="http://schemas.microsoft.com/office/drawing/2014/main" id="{4FC8D89F-96AF-42E0-B4F2-0BD0BCECB90B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7C5841-36A4-6677-3B60-83092E0173B6}"/>
              </a:ext>
            </a:extLst>
          </p:cNvPr>
          <p:cNvSpPr txBox="1"/>
          <p:nvPr/>
        </p:nvSpPr>
        <p:spPr>
          <a:xfrm>
            <a:off x="847415" y="3412270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Albert Sans" panose="020B0604020202020204" charset="0"/>
              </a:rPr>
              <a:t>Possessore</a:t>
            </a:r>
            <a:r>
              <a:rPr lang="en-GB" dirty="0">
                <a:latin typeface="Albert Sans" panose="020B0604020202020204" charset="0"/>
              </a:rPr>
              <a:t> del lock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524E70-5485-9D5C-80A5-73FD34CE24DE}"/>
              </a:ext>
            </a:extLst>
          </p:cNvPr>
          <p:cNvSpPr txBox="1"/>
          <p:nvPr/>
        </p:nvSpPr>
        <p:spPr>
          <a:xfrm>
            <a:off x="6720840" y="3690882"/>
            <a:ext cx="182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Incapsula un </a:t>
            </a:r>
            <a:r>
              <a:rPr lang="en-GB" b="1" dirty="0" err="1">
                <a:latin typeface="Albert Sans" panose="020B0604020202020204" charset="0"/>
              </a:rPr>
              <a:t>semaforo</a:t>
            </a:r>
            <a:endParaRPr lang="it-IT" b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Locks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56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53829" y="1116516"/>
            <a:ext cx="82334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lock_init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lock *lock)</a:t>
            </a:r>
          </a:p>
          <a:p>
            <a:r>
              <a:rPr lang="en-GB" dirty="0" err="1">
                <a:latin typeface="Albert Sans" panose="020B0604020202020204" charset="0"/>
              </a:rPr>
              <a:t>Imposta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l’holder</a:t>
            </a:r>
            <a:r>
              <a:rPr lang="en-GB" dirty="0">
                <a:latin typeface="Albert Sans" panose="020B0604020202020204" charset="0"/>
              </a:rPr>
              <a:t> a NULL e </a:t>
            </a:r>
            <a:r>
              <a:rPr lang="en-GB" dirty="0" err="1">
                <a:latin typeface="Albert Sans" panose="020B0604020202020204" charset="0"/>
              </a:rPr>
              <a:t>chiama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sema_init</a:t>
            </a:r>
            <a:r>
              <a:rPr lang="en-GB" dirty="0">
                <a:latin typeface="Albert Sans" panose="020B0604020202020204" charset="0"/>
              </a:rPr>
              <a:t> con </a:t>
            </a:r>
            <a:r>
              <a:rPr lang="en-GB" dirty="0" err="1">
                <a:latin typeface="Albert Sans" panose="020B0604020202020204" charset="0"/>
              </a:rPr>
              <a:t>valore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inizializzazione</a:t>
            </a:r>
            <a:r>
              <a:rPr lang="en-GB" dirty="0">
                <a:latin typeface="Albert Sans" panose="020B0604020202020204" charset="0"/>
              </a:rPr>
              <a:t> 1.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lock_held_by_current_thread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lock *lock) </a:t>
            </a:r>
          </a:p>
          <a:p>
            <a:r>
              <a:rPr lang="it-IT" dirty="0">
                <a:latin typeface="Albert Sans" panose="020B0604020202020204" charset="0"/>
              </a:rPr>
              <a:t>Controlla se il lock è posseduto del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corrente chiamando </a:t>
            </a:r>
            <a:r>
              <a:rPr lang="it-IT" dirty="0" err="1">
                <a:latin typeface="Albert Sans" panose="020B0604020202020204" charset="0"/>
              </a:rPr>
              <a:t>thread_current</a:t>
            </a:r>
            <a:r>
              <a:rPr lang="it-IT" dirty="0">
                <a:latin typeface="Albert Sans" panose="020B0604020202020204" charset="0"/>
              </a:rPr>
              <a:t> e confrontandolo con il campo holder. Non c’è una funzione per controllare se un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qualsiasi è il possessore del lock, </a:t>
            </a:r>
            <a:r>
              <a:rPr lang="it-IT" dirty="0" err="1">
                <a:latin typeface="Albert Sans" panose="020B0604020202020204" charset="0"/>
              </a:rPr>
              <a:t>perchè</a:t>
            </a:r>
            <a:r>
              <a:rPr lang="it-IT" dirty="0">
                <a:latin typeface="Albert Sans" panose="020B0604020202020204" charset="0"/>
              </a:rPr>
              <a:t> con la concorrenza appena si esce da questa presunta funzione la risposta potrebbe cambiare.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lock_acquire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lock *lock)</a:t>
            </a:r>
          </a:p>
          <a:p>
            <a:r>
              <a:rPr lang="it-IT" dirty="0">
                <a:latin typeface="Albert Sans" panose="020B0604020202020204" charset="0"/>
              </a:rPr>
              <a:t>controlla che il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possessore non sia il chiamante, chiama </a:t>
            </a:r>
            <a:r>
              <a:rPr lang="it-IT" dirty="0" err="1">
                <a:latin typeface="Albert Sans" panose="020B0604020202020204" charset="0"/>
              </a:rPr>
              <a:t>sema_down</a:t>
            </a:r>
            <a:r>
              <a:rPr lang="it-IT" dirty="0">
                <a:latin typeface="Albert Sans" panose="020B0604020202020204" charset="0"/>
              </a:rPr>
              <a:t> e imposta l’</a:t>
            </a:r>
            <a:r>
              <a:rPr lang="it-IT" dirty="0" err="1">
                <a:latin typeface="Albert Sans" panose="020B0604020202020204" charset="0"/>
              </a:rPr>
              <a:t>owner</a:t>
            </a:r>
            <a:r>
              <a:rPr lang="it-IT" dirty="0">
                <a:latin typeface="Albert Sans" panose="020B0604020202020204" charset="0"/>
              </a:rPr>
              <a:t>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lock_release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lock *lock)</a:t>
            </a:r>
          </a:p>
          <a:p>
            <a:r>
              <a:rPr lang="it-IT" dirty="0">
                <a:latin typeface="Albert Sans" panose="020B0604020202020204" charset="0"/>
              </a:rPr>
              <a:t>se il chiamante è anche il possessore rilascia il lock chiamando </a:t>
            </a:r>
            <a:r>
              <a:rPr lang="it-IT" dirty="0" err="1">
                <a:latin typeface="Albert Sans" panose="020B0604020202020204" charset="0"/>
              </a:rPr>
              <a:t>sema_up</a:t>
            </a:r>
            <a:r>
              <a:rPr lang="it-IT" dirty="0">
                <a:latin typeface="Albert Sans" panose="020B0604020202020204" charset="0"/>
              </a:rPr>
              <a:t>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lock_try_acquire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lock *lock)</a:t>
            </a:r>
          </a:p>
          <a:p>
            <a:r>
              <a:rPr lang="it-IT" dirty="0">
                <a:latin typeface="Albert Sans" panose="020B0604020202020204" charset="0"/>
              </a:rPr>
              <a:t>Usa </a:t>
            </a:r>
            <a:r>
              <a:rPr lang="it-IT" dirty="0" err="1">
                <a:latin typeface="Albert Sans" panose="020B0604020202020204" charset="0"/>
              </a:rPr>
              <a:t>sema_try_down</a:t>
            </a:r>
            <a:r>
              <a:rPr lang="it-IT" dirty="0">
                <a:latin typeface="Albert Sans" panose="020B0604020202020204" charset="0"/>
              </a:rPr>
              <a:t> secondo lo stesso principio.</a:t>
            </a: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Condition Variables: Monitors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57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Un monitor consiste di una serie di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dati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sincronizzati</a:t>
            </a:r>
            <a:r>
              <a:rPr lang="it-IT" dirty="0">
                <a:latin typeface="Albert Sans" panose="020B0604020202020204" charset="0"/>
              </a:rPr>
              <a:t>, un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lock</a:t>
            </a:r>
            <a:r>
              <a:rPr lang="it-IT" dirty="0">
                <a:latin typeface="Albert Sans" panose="020B0604020202020204" charset="0"/>
              </a:rPr>
              <a:t> 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una o più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condition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variable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r>
              <a:rPr lang="it-IT" dirty="0">
                <a:latin typeface="Albert Sans" panose="020B0604020202020204" charset="0"/>
              </a:rPr>
              <a:t>Prima di accedere ai dati protetti va acquisito il lock (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si dice che si è nel monitor</a:t>
            </a:r>
            <a:r>
              <a:rPr lang="it-IT" dirty="0">
                <a:latin typeface="Albert Sans" panose="020B0604020202020204" charset="0"/>
              </a:rPr>
              <a:t>). </a:t>
            </a:r>
          </a:p>
          <a:p>
            <a:r>
              <a:rPr lang="it-IT" dirty="0">
                <a:latin typeface="Albert Sans" panose="020B0604020202020204" charset="0"/>
              </a:rPr>
              <a:t>Quando il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è nel monitor può accedere liberamente ai dati protetti, quando esce deve rilasciare il lock. </a:t>
            </a:r>
          </a:p>
          <a:p>
            <a:r>
              <a:rPr lang="it-IT" dirty="0">
                <a:latin typeface="Albert Sans" panose="020B0604020202020204" charset="0"/>
              </a:rPr>
              <a:t>Le </a:t>
            </a:r>
            <a:r>
              <a:rPr lang="it-IT" dirty="0" err="1">
                <a:latin typeface="Albert Sans" panose="020B0604020202020204" charset="0"/>
              </a:rPr>
              <a:t>condition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variable</a:t>
            </a:r>
            <a:r>
              <a:rPr lang="it-IT" dirty="0">
                <a:latin typeface="Albert Sans" panose="020B0604020202020204" charset="0"/>
              </a:rPr>
              <a:t> fanno in modo che quando si è nel monitor e bisogna aspettare che qualche condizione si verifichi, ci si possa mettere in attesa sulla corrispondente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condvar</a:t>
            </a:r>
            <a:r>
              <a:rPr lang="it-IT" dirty="0">
                <a:latin typeface="Albert Sans" panose="020B0604020202020204" charset="0"/>
              </a:rPr>
              <a:t>, e questa si occupa di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rilasciare il lock e aspettare che la condizione si avveri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r>
              <a:rPr lang="it-IT" dirty="0">
                <a:latin typeface="Albert Sans" panose="020B0604020202020204" charset="0"/>
              </a:rPr>
              <a:t>Se è stato modificato qualche valore coinvolto in una </a:t>
            </a:r>
            <a:r>
              <a:rPr lang="it-IT" dirty="0" err="1">
                <a:latin typeface="Albert Sans" panose="020B0604020202020204" charset="0"/>
              </a:rPr>
              <a:t>condvar</a:t>
            </a:r>
            <a:r>
              <a:rPr lang="it-IT" dirty="0">
                <a:latin typeface="Albert Sans" panose="020B0604020202020204" charset="0"/>
              </a:rPr>
              <a:t> va fatta una </a:t>
            </a:r>
            <a:r>
              <a:rPr lang="it-IT" dirty="0" err="1">
                <a:latin typeface="Albert Sans" panose="020B0604020202020204" charset="0"/>
              </a:rPr>
              <a:t>signal</a:t>
            </a:r>
            <a:r>
              <a:rPr lang="it-IT" dirty="0">
                <a:latin typeface="Albert Sans" panose="020B0604020202020204" charset="0"/>
              </a:rPr>
              <a:t>.</a:t>
            </a:r>
            <a:endParaRPr lang="en-GB" dirty="0">
              <a:latin typeface="Albert Sans" panose="020B0604020202020204" charset="0"/>
            </a:endParaRP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8D77B-8136-4E8C-939A-13C38BB0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8625" y="3298310"/>
            <a:ext cx="2295149" cy="7261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0CA6D8B-307F-9B81-40E9-5D14827AAAE1}"/>
              </a:ext>
            </a:extLst>
          </p:cNvPr>
          <p:cNvGrpSpPr/>
          <p:nvPr/>
        </p:nvGrpSpPr>
        <p:grpSpPr>
          <a:xfrm rot="16200000">
            <a:off x="4646225" y="3418371"/>
            <a:ext cx="173849" cy="814463"/>
            <a:chOff x="6539976" y="2571868"/>
            <a:chExt cx="173849" cy="814463"/>
          </a:xfrm>
        </p:grpSpPr>
        <p:cxnSp>
          <p:nvCxnSpPr>
            <p:cNvPr id="12" name="Google Shape;480;p46">
              <a:extLst>
                <a:ext uri="{FF2B5EF4-FFF2-40B4-BE49-F238E27FC236}">
                  <a16:creationId xmlns:a16="http://schemas.microsoft.com/office/drawing/2014/main" id="{05A72A60-4CB9-A005-18C1-EB1A8029B45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64;p45">
              <a:extLst>
                <a:ext uri="{FF2B5EF4-FFF2-40B4-BE49-F238E27FC236}">
                  <a16:creationId xmlns:a16="http://schemas.microsoft.com/office/drawing/2014/main" id="{4FC8D89F-96AF-42E0-B4F2-0BD0BCECB90B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524E70-5485-9D5C-80A5-73FD34CE24DE}"/>
              </a:ext>
            </a:extLst>
          </p:cNvPr>
          <p:cNvSpPr txBox="1"/>
          <p:nvPr/>
        </p:nvSpPr>
        <p:spPr>
          <a:xfrm>
            <a:off x="5223510" y="3561342"/>
            <a:ext cx="182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Lista di </a:t>
            </a:r>
            <a:r>
              <a:rPr lang="en-GB" b="1" dirty="0">
                <a:latin typeface="Albert Sans" panose="020B0604020202020204" charset="0"/>
              </a:rPr>
              <a:t>thread in </a:t>
            </a:r>
            <a:r>
              <a:rPr lang="en-GB" b="1" dirty="0" err="1">
                <a:latin typeface="Albert Sans" panose="020B0604020202020204" charset="0"/>
              </a:rPr>
              <a:t>attesa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sulla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condvar</a:t>
            </a:r>
            <a:endParaRPr lang="it-IT" b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5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Condition Variables: Monitors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condition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latin typeface="Albert Sans" panose="020B0604020202020204" charset="0"/>
              </a:rPr>
              <a:t>Fa solo </a:t>
            </a:r>
            <a:r>
              <a:rPr lang="en-GB" dirty="0" err="1">
                <a:latin typeface="Albert Sans" panose="020B0604020202020204" charset="0"/>
              </a:rPr>
              <a:t>l’inizializzazione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lista</a:t>
            </a:r>
            <a:r>
              <a:rPr lang="en-GB" dirty="0">
                <a:latin typeface="Albert Sans" panose="020B0604020202020204" charset="0"/>
              </a:rPr>
              <a:t> di thread in </a:t>
            </a:r>
            <a:r>
              <a:rPr lang="en-GB" dirty="0" err="1">
                <a:latin typeface="Albert Sans" panose="020B0604020202020204" charset="0"/>
              </a:rPr>
              <a:t>attesa</a:t>
            </a:r>
            <a:r>
              <a:rPr lang="en-GB" dirty="0">
                <a:latin typeface="Albert Sans" panose="020B0604020202020204" charset="0"/>
              </a:rPr>
              <a:t>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condition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struct lock *lock)</a:t>
            </a:r>
          </a:p>
          <a:p>
            <a:r>
              <a:rPr lang="it-IT" dirty="0">
                <a:latin typeface="Albert Sans" panose="020B0604020202020204" charset="0"/>
              </a:rPr>
              <a:t>Si mette in attesa su una condizione, si deve chiamare possedendo il lock.</a:t>
            </a:r>
          </a:p>
          <a:p>
            <a:r>
              <a:rPr lang="it-IT" dirty="0">
                <a:latin typeface="Albert Sans" panose="020B0604020202020204" charset="0"/>
              </a:rPr>
              <a:t>Rilascia il lock, attende su un semaforo creato con valore 0 e quando riesce a fare down sul semaforo acquisisce nuovamente il lock. </a:t>
            </a:r>
          </a:p>
          <a:p>
            <a:r>
              <a:rPr lang="it-IT" dirty="0">
                <a:latin typeface="Albert Sans" panose="020B0604020202020204" charset="0"/>
              </a:rPr>
              <a:t>Va ritestata la condizione quando si esce ed eventualmente attendere </a:t>
            </a:r>
            <a:r>
              <a:rPr lang="it-IT" dirty="0" err="1">
                <a:latin typeface="Albert Sans" panose="020B0604020202020204" charset="0"/>
              </a:rPr>
              <a:t>nuovamenre</a:t>
            </a:r>
            <a:r>
              <a:rPr lang="it-IT" dirty="0">
                <a:latin typeface="Albert Sans" panose="020B0604020202020204" charset="0"/>
              </a:rPr>
              <a:t>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condition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struct lock *lock UNUSED)</a:t>
            </a:r>
          </a:p>
          <a:p>
            <a:r>
              <a:rPr lang="it-IT" dirty="0">
                <a:latin typeface="Albert Sans" panose="020B0604020202020204" charset="0"/>
              </a:rPr>
              <a:t>Va chiamata possedendo il lock e se qualche </a:t>
            </a:r>
            <a:r>
              <a:rPr lang="it-IT" dirty="0" err="1">
                <a:latin typeface="Albert Sans" panose="020B0604020202020204" charset="0"/>
              </a:rPr>
              <a:t>thread</a:t>
            </a:r>
            <a:r>
              <a:rPr lang="it-IT" dirty="0">
                <a:latin typeface="Albert Sans" panose="020B0604020202020204" charset="0"/>
              </a:rPr>
              <a:t> è in attesa sulla </a:t>
            </a:r>
            <a:r>
              <a:rPr lang="it-IT" dirty="0" err="1">
                <a:latin typeface="Albert Sans" panose="020B0604020202020204" charset="0"/>
              </a:rPr>
              <a:t>condition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variable</a:t>
            </a:r>
            <a:r>
              <a:rPr lang="it-IT" dirty="0">
                <a:latin typeface="Albert Sans" panose="020B0604020202020204" charset="0"/>
              </a:rPr>
              <a:t> ne sveglia uno.</a:t>
            </a:r>
            <a:endParaRPr lang="en-GB" dirty="0">
              <a:latin typeface="Albert Sans" panose="020B0604020202020204" charset="0"/>
            </a:endParaRP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cond_broadcast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(struct condition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struct lock *lock)</a:t>
            </a:r>
          </a:p>
          <a:p>
            <a:r>
              <a:rPr lang="en-GB" dirty="0">
                <a:latin typeface="Albert Sans" panose="020B0604020202020204" charset="0"/>
              </a:rPr>
              <a:t>Come signal ma li </a:t>
            </a:r>
            <a:r>
              <a:rPr lang="en-GB" dirty="0" err="1">
                <a:latin typeface="Albert Sans" panose="020B0604020202020204" charset="0"/>
              </a:rPr>
              <a:t>sveglia</a:t>
            </a:r>
            <a:r>
              <a:rPr lang="en-GB" dirty="0">
                <a:latin typeface="Albert Sans" panose="020B0604020202020204" charset="0"/>
              </a:rPr>
              <a:t> tutti con </a:t>
            </a:r>
            <a:r>
              <a:rPr lang="en-GB" dirty="0" err="1">
                <a:latin typeface="Albert Sans" panose="020B0604020202020204" charset="0"/>
              </a:rPr>
              <a:t>più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chiamate</a:t>
            </a:r>
            <a:r>
              <a:rPr lang="en-GB" dirty="0">
                <a:latin typeface="Albert Sans" panose="020B0604020202020204" charset="0"/>
              </a:rPr>
              <a:t> a </a:t>
            </a:r>
            <a:r>
              <a:rPr lang="en-GB" dirty="0" err="1">
                <a:latin typeface="Albert Sans" panose="020B0604020202020204" charset="0"/>
              </a:rPr>
              <a:t>cond_signal</a:t>
            </a:r>
            <a:r>
              <a:rPr lang="en-GB" dirty="0">
                <a:latin typeface="Albert Sans" panose="020B0604020202020204" charset="0"/>
              </a:rPr>
              <a:t>.</a:t>
            </a: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63543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4" name="Google Shape;353;p41">
            <a:extLst>
              <a:ext uri="{FF2B5EF4-FFF2-40B4-BE49-F238E27FC236}">
                <a16:creationId xmlns:a16="http://schemas.microsoft.com/office/drawing/2014/main" id="{4ABB0924-04EC-0B18-56D3-79251EACB830}"/>
              </a:ext>
            </a:extLst>
          </p:cNvPr>
          <p:cNvSpPr/>
          <p:nvPr/>
        </p:nvSpPr>
        <p:spPr>
          <a:xfrm>
            <a:off x="367764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5" name="Google Shape;344;p41">
            <a:extLst>
              <a:ext uri="{FF2B5EF4-FFF2-40B4-BE49-F238E27FC236}">
                <a16:creationId xmlns:a16="http://schemas.microsoft.com/office/drawing/2014/main" id="{BB4EE502-5808-4AB1-326C-517D01189F2E}"/>
              </a:ext>
            </a:extLst>
          </p:cNvPr>
          <p:cNvSpPr txBox="1">
            <a:spLocks/>
          </p:cNvSpPr>
          <p:nvPr/>
        </p:nvSpPr>
        <p:spPr>
          <a:xfrm>
            <a:off x="373965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67053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Optimization Barriers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59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È </a:t>
            </a:r>
            <a:r>
              <a:rPr lang="en-GB" dirty="0" err="1">
                <a:latin typeface="Albert Sans" panose="020B0604020202020204" charset="0"/>
              </a:rPr>
              <a:t>implementata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dalla</a:t>
            </a:r>
            <a:r>
              <a:rPr lang="en-GB" dirty="0">
                <a:latin typeface="Albert Sans" panose="020B0604020202020204" charset="0"/>
              </a:rPr>
              <a:t> macro </a:t>
            </a:r>
          </a:p>
          <a:p>
            <a:endParaRPr lang="en-GB" dirty="0">
              <a:latin typeface="Albert Sans" panose="020B0604020202020204" charset="0"/>
            </a:endParaRPr>
          </a:p>
          <a:p>
            <a:pPr algn="ctr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barrier()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volatile (“” : : : “memory”)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Indica un punto nel codice in cui si desidera limitare l'azione del compilatore, garantendo che alcune ottimizzazioni specifiche non siano applicate oltre quella barriera. 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Esempi di ottimizzazioni che si può voler evitare: riordinamento delle istruzioni, soppressione di cicli inefficaci...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Due esempi di utilizzo sono in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too_many_loops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e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busy_wait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Albert Sans" panose="020B0604020202020204" charset="0"/>
              </a:rPr>
              <a:t>in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devices/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timer.c</a:t>
            </a:r>
            <a:r>
              <a:rPr lang="it-IT" dirty="0">
                <a:latin typeface="Albert Sans" panose="020B0604020202020204" charset="0"/>
              </a:rPr>
              <a:t>.</a:t>
            </a:r>
            <a:endParaRPr lang="en-GB" dirty="0">
              <a:latin typeface="Albert Sans" panose="020B0604020202020204" charset="0"/>
            </a:endParaRP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27729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31239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3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</a:t>
            </a:r>
            <a:r>
              <a:rPr lang="en" dirty="0"/>
              <a:t>truttura del codice</a:t>
            </a:r>
            <a:endParaRPr dirty="0"/>
          </a:p>
        </p:txBody>
      </p:sp>
      <p:cxnSp>
        <p:nvCxnSpPr>
          <p:cNvPr id="594" name="Google Shape;594;p54"/>
          <p:cNvCxnSpPr>
            <a:cxnSpLocks/>
            <a:stCxn id="595" idx="2"/>
            <a:endCxn id="596" idx="0"/>
          </p:cNvCxnSpPr>
          <p:nvPr/>
        </p:nvCxnSpPr>
        <p:spPr>
          <a:xfrm rot="5400000">
            <a:off x="4253530" y="1882083"/>
            <a:ext cx="491012" cy="1467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7" name="Google Shape;597;p54"/>
          <p:cNvCxnSpPr>
            <a:cxnSpLocks/>
            <a:stCxn id="598" idx="0"/>
            <a:endCxn id="595" idx="2"/>
          </p:cNvCxnSpPr>
          <p:nvPr/>
        </p:nvCxnSpPr>
        <p:spPr>
          <a:xfrm rot="5400000" flipH="1" flipV="1">
            <a:off x="2380456" y="7564"/>
            <a:ext cx="489566" cy="38943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9" name="Google Shape;599;p54"/>
          <p:cNvCxnSpPr>
            <a:cxnSpLocks/>
            <a:stCxn id="9" idx="2"/>
            <a:endCxn id="600" idx="0"/>
          </p:cNvCxnSpPr>
          <p:nvPr/>
        </p:nvCxnSpPr>
        <p:spPr>
          <a:xfrm rot="5400000">
            <a:off x="2655225" y="2615855"/>
            <a:ext cx="548993" cy="4470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5" name="Google Shape;605;p54"/>
          <p:cNvCxnSpPr>
            <a:cxnSpLocks/>
            <a:stCxn id="606" idx="0"/>
            <a:endCxn id="596" idx="2"/>
          </p:cNvCxnSpPr>
          <p:nvPr/>
        </p:nvCxnSpPr>
        <p:spPr>
          <a:xfrm rot="5400000" flipH="1" flipV="1">
            <a:off x="4141445" y="2833340"/>
            <a:ext cx="545820" cy="226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5" name="Google Shape;595;p54"/>
          <p:cNvSpPr txBox="1"/>
          <p:nvPr/>
        </p:nvSpPr>
        <p:spPr>
          <a:xfrm>
            <a:off x="3899647" y="1339138"/>
            <a:ext cx="134550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src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8" name="Google Shape;598;p54"/>
          <p:cNvSpPr txBox="1"/>
          <p:nvPr/>
        </p:nvSpPr>
        <p:spPr>
          <a:xfrm>
            <a:off x="151729" y="2199504"/>
            <a:ext cx="105270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devices/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3885974" y="2200950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4037902" y="3117570"/>
            <a:ext cx="73026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2318361" y="3113888"/>
            <a:ext cx="775648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kernel/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" name="Google Shape;598;p54">
            <a:extLst>
              <a:ext uri="{FF2B5EF4-FFF2-40B4-BE49-F238E27FC236}">
                <a16:creationId xmlns:a16="http://schemas.microsoft.com/office/drawing/2014/main" id="{0C69A830-4C44-1AD4-B812-3054C85FD1A6}"/>
              </a:ext>
            </a:extLst>
          </p:cNvPr>
          <p:cNvSpPr txBox="1"/>
          <p:nvPr/>
        </p:nvSpPr>
        <p:spPr>
          <a:xfrm>
            <a:off x="1397450" y="2200949"/>
            <a:ext cx="102309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filesys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Google Shape;598;p54">
            <a:extLst>
              <a:ext uri="{FF2B5EF4-FFF2-40B4-BE49-F238E27FC236}">
                <a16:creationId xmlns:a16="http://schemas.microsoft.com/office/drawing/2014/main" id="{3C1B8038-CF34-3B31-4A3B-910D15AB3CC2}"/>
              </a:ext>
            </a:extLst>
          </p:cNvPr>
          <p:cNvSpPr txBox="1"/>
          <p:nvPr/>
        </p:nvSpPr>
        <p:spPr>
          <a:xfrm>
            <a:off x="2613556" y="2194095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lib/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CDCA6A46-676C-0467-689F-D07A724E6F0F}"/>
              </a:ext>
            </a:extLst>
          </p:cNvPr>
          <p:cNvSpPr txBox="1"/>
          <p:nvPr/>
        </p:nvSpPr>
        <p:spPr>
          <a:xfrm>
            <a:off x="5158392" y="2200951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" name="Google Shape;596;p54">
            <a:extLst>
              <a:ext uri="{FF2B5EF4-FFF2-40B4-BE49-F238E27FC236}">
                <a16:creationId xmlns:a16="http://schemas.microsoft.com/office/drawing/2014/main" id="{9AA68668-9912-07E1-B6A9-D27DBA0BFCA5}"/>
              </a:ext>
            </a:extLst>
          </p:cNvPr>
          <p:cNvSpPr txBox="1"/>
          <p:nvPr/>
        </p:nvSpPr>
        <p:spPr>
          <a:xfrm>
            <a:off x="7672630" y="2194095"/>
            <a:ext cx="1048806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vm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6" name="Google Shape;594;p54">
            <a:extLst>
              <a:ext uri="{FF2B5EF4-FFF2-40B4-BE49-F238E27FC236}">
                <a16:creationId xmlns:a16="http://schemas.microsoft.com/office/drawing/2014/main" id="{6E236631-C0FC-2E43-046A-DCB4D02F6D6B}"/>
              </a:ext>
            </a:extLst>
          </p:cNvPr>
          <p:cNvCxnSpPr>
            <a:cxnSpLocks/>
            <a:stCxn id="595" idx="2"/>
            <a:endCxn id="22" idx="0"/>
          </p:cNvCxnSpPr>
          <p:nvPr/>
        </p:nvCxnSpPr>
        <p:spPr>
          <a:xfrm rot="16200000" flipH="1">
            <a:off x="4889739" y="1392596"/>
            <a:ext cx="491013" cy="11256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" name="Google Shape;594;p54">
            <a:extLst>
              <a:ext uri="{FF2B5EF4-FFF2-40B4-BE49-F238E27FC236}">
                <a16:creationId xmlns:a16="http://schemas.microsoft.com/office/drawing/2014/main" id="{DE7B5C0F-5325-BBF8-FFD6-4EC3405CA0A5}"/>
              </a:ext>
            </a:extLst>
          </p:cNvPr>
          <p:cNvCxnSpPr>
            <a:cxnSpLocks/>
            <a:stCxn id="595" idx="2"/>
            <a:endCxn id="23" idx="0"/>
          </p:cNvCxnSpPr>
          <p:nvPr/>
        </p:nvCxnSpPr>
        <p:spPr>
          <a:xfrm rot="16200000" flipH="1">
            <a:off x="6142637" y="139698"/>
            <a:ext cx="484157" cy="36246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594;p54">
            <a:extLst>
              <a:ext uri="{FF2B5EF4-FFF2-40B4-BE49-F238E27FC236}">
                <a16:creationId xmlns:a16="http://schemas.microsoft.com/office/drawing/2014/main" id="{6252779F-A3ED-2D76-16CC-DEB9ACBDC1C4}"/>
              </a:ext>
            </a:extLst>
          </p:cNvPr>
          <p:cNvCxnSpPr>
            <a:cxnSpLocks/>
            <a:stCxn id="595" idx="2"/>
            <a:endCxn id="9" idx="0"/>
          </p:cNvCxnSpPr>
          <p:nvPr/>
        </p:nvCxnSpPr>
        <p:spPr>
          <a:xfrm rot="5400000">
            <a:off x="3620749" y="1242446"/>
            <a:ext cx="484157" cy="14191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3" name="Google Shape;594;p54">
            <a:extLst>
              <a:ext uri="{FF2B5EF4-FFF2-40B4-BE49-F238E27FC236}">
                <a16:creationId xmlns:a16="http://schemas.microsoft.com/office/drawing/2014/main" id="{8E2211F0-A642-8F01-2D03-8A9D340396F3}"/>
              </a:ext>
            </a:extLst>
          </p:cNvPr>
          <p:cNvCxnSpPr>
            <a:cxnSpLocks/>
            <a:stCxn id="595" idx="2"/>
            <a:endCxn id="8" idx="0"/>
          </p:cNvCxnSpPr>
          <p:nvPr/>
        </p:nvCxnSpPr>
        <p:spPr>
          <a:xfrm rot="5400000">
            <a:off x="2995191" y="623742"/>
            <a:ext cx="491011" cy="26634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B535061-71EF-D6A6-40FD-73638280DB4E}"/>
              </a:ext>
            </a:extLst>
          </p:cNvPr>
          <p:cNvSpPr txBox="1"/>
          <p:nvPr/>
        </p:nvSpPr>
        <p:spPr>
          <a:xfrm>
            <a:off x="4890941" y="311733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…</a:t>
            </a:r>
          </a:p>
        </p:txBody>
      </p:sp>
      <p:sp>
        <p:nvSpPr>
          <p:cNvPr id="60" name="Google Shape;600;p54">
            <a:extLst>
              <a:ext uri="{FF2B5EF4-FFF2-40B4-BE49-F238E27FC236}">
                <a16:creationId xmlns:a16="http://schemas.microsoft.com/office/drawing/2014/main" id="{59CD55BB-CFF7-A21D-3BFB-DD4B263590B3}"/>
              </a:ext>
            </a:extLst>
          </p:cNvPr>
          <p:cNvSpPr txBox="1"/>
          <p:nvPr/>
        </p:nvSpPr>
        <p:spPr>
          <a:xfrm>
            <a:off x="3180457" y="3113888"/>
            <a:ext cx="775648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1" name="Google Shape;599;p54">
            <a:extLst>
              <a:ext uri="{FF2B5EF4-FFF2-40B4-BE49-F238E27FC236}">
                <a16:creationId xmlns:a16="http://schemas.microsoft.com/office/drawing/2014/main" id="{5F213327-F7AC-CB27-405D-1906156952E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 rot="16200000" flipH="1">
            <a:off x="3086273" y="2631879"/>
            <a:ext cx="548993" cy="4150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F4FEE324-A6B0-A2D5-E24D-4FCA99DA947B}"/>
              </a:ext>
            </a:extLst>
          </p:cNvPr>
          <p:cNvGrpSpPr/>
          <p:nvPr/>
        </p:nvGrpSpPr>
        <p:grpSpPr>
          <a:xfrm>
            <a:off x="2616604" y="3484688"/>
            <a:ext cx="173849" cy="367395"/>
            <a:chOff x="6542625" y="2571868"/>
            <a:chExt cx="173849" cy="367395"/>
          </a:xfrm>
        </p:grpSpPr>
        <p:cxnSp>
          <p:nvCxnSpPr>
            <p:cNvPr id="638" name="Google Shape;480;p46">
              <a:extLst>
                <a:ext uri="{FF2B5EF4-FFF2-40B4-BE49-F238E27FC236}">
                  <a16:creationId xmlns:a16="http://schemas.microsoft.com/office/drawing/2014/main" id="{19DC51A5-4C93-EC3C-2B88-B9FBDD29AB9D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0" cy="1935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9" name="Google Shape;464;p45">
              <a:extLst>
                <a:ext uri="{FF2B5EF4-FFF2-40B4-BE49-F238E27FC236}">
                  <a16:creationId xmlns:a16="http://schemas.microsoft.com/office/drawing/2014/main" id="{70E698E8-A0C4-555B-D56E-5E4FEA7A00B6}"/>
                </a:ext>
              </a:extLst>
            </p:cNvPr>
            <p:cNvSpPr/>
            <p:nvPr/>
          </p:nvSpPr>
          <p:spPr>
            <a:xfrm>
              <a:off x="6542625" y="2765414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1" name="TextBox 640">
            <a:extLst>
              <a:ext uri="{FF2B5EF4-FFF2-40B4-BE49-F238E27FC236}">
                <a16:creationId xmlns:a16="http://schemas.microsoft.com/office/drawing/2014/main" id="{6749EF2C-6075-8C05-A8B2-CD412A082678}"/>
              </a:ext>
            </a:extLst>
          </p:cNvPr>
          <p:cNvSpPr txBox="1"/>
          <p:nvPr/>
        </p:nvSpPr>
        <p:spPr>
          <a:xfrm>
            <a:off x="2120566" y="4112572"/>
            <a:ext cx="224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Albert Sans" panose="020B0604020202020204" charset="0"/>
              </a:rPr>
              <a:t>Sottoinsieme</a:t>
            </a:r>
            <a:r>
              <a:rPr lang="en-GB" sz="1200" dirty="0">
                <a:latin typeface="Albert Sans" panose="020B0604020202020204" charset="0"/>
              </a:rPr>
              <a:t> di </a:t>
            </a:r>
            <a:r>
              <a:rPr lang="en-GB" sz="1200" b="1" dirty="0" err="1">
                <a:latin typeface="Albert Sans" panose="020B0604020202020204" charset="0"/>
              </a:rPr>
              <a:t>librerie</a:t>
            </a:r>
            <a:r>
              <a:rPr lang="en-GB" sz="1200" dirty="0">
                <a:latin typeface="Albert Sans" panose="020B0604020202020204" charset="0"/>
              </a:rPr>
              <a:t> standard per C, </a:t>
            </a:r>
            <a:r>
              <a:rPr lang="en-GB" sz="1200" dirty="0" err="1">
                <a:latin typeface="Albert Sans" panose="020B0604020202020204" charset="0"/>
              </a:rPr>
              <a:t>sia</a:t>
            </a:r>
            <a:r>
              <a:rPr lang="en-GB" sz="1200" dirty="0">
                <a:latin typeface="Albert Sans" panose="020B0604020202020204" charset="0"/>
              </a:rPr>
              <a:t> per kernel </a:t>
            </a:r>
            <a:r>
              <a:rPr lang="en-GB" sz="1200" dirty="0" err="1">
                <a:latin typeface="Albert Sans" panose="020B0604020202020204" charset="0"/>
              </a:rPr>
              <a:t>che</a:t>
            </a:r>
            <a:r>
              <a:rPr lang="en-GB" sz="1200" dirty="0">
                <a:latin typeface="Albert Sans" panose="020B0604020202020204" charset="0"/>
              </a:rPr>
              <a:t> per user</a:t>
            </a:r>
          </a:p>
        </p:txBody>
      </p:sp>
      <p:sp>
        <p:nvSpPr>
          <p:cNvPr id="643" name="Google Shape;596;p54">
            <a:extLst>
              <a:ext uri="{FF2B5EF4-FFF2-40B4-BE49-F238E27FC236}">
                <a16:creationId xmlns:a16="http://schemas.microsoft.com/office/drawing/2014/main" id="{D92BAAE9-896F-4FDB-8277-A9DD31F9F77B}"/>
              </a:ext>
            </a:extLst>
          </p:cNvPr>
          <p:cNvSpPr txBox="1"/>
          <p:nvPr/>
        </p:nvSpPr>
        <p:spPr>
          <a:xfrm>
            <a:off x="6430810" y="2200949"/>
            <a:ext cx="1048806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userprog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44" name="Google Shape;594;p54">
            <a:extLst>
              <a:ext uri="{FF2B5EF4-FFF2-40B4-BE49-F238E27FC236}">
                <a16:creationId xmlns:a16="http://schemas.microsoft.com/office/drawing/2014/main" id="{2C7D32E9-4490-7BEF-FE7E-37AA4C547BB8}"/>
              </a:ext>
            </a:extLst>
          </p:cNvPr>
          <p:cNvCxnSpPr>
            <a:cxnSpLocks/>
            <a:stCxn id="595" idx="2"/>
            <a:endCxn id="643" idx="0"/>
          </p:cNvCxnSpPr>
          <p:nvPr/>
        </p:nvCxnSpPr>
        <p:spPr>
          <a:xfrm rot="16200000" flipH="1">
            <a:off x="5518300" y="764035"/>
            <a:ext cx="491011" cy="23828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03ADD-7C4C-3418-4E11-B3ED5228CBF0}"/>
              </a:ext>
            </a:extLst>
          </p:cNvPr>
          <p:cNvGrpSpPr/>
          <p:nvPr/>
        </p:nvGrpSpPr>
        <p:grpSpPr>
          <a:xfrm>
            <a:off x="3482079" y="3479183"/>
            <a:ext cx="173849" cy="367395"/>
            <a:chOff x="6542625" y="2571868"/>
            <a:chExt cx="173849" cy="367395"/>
          </a:xfrm>
        </p:grpSpPr>
        <p:cxnSp>
          <p:nvCxnSpPr>
            <p:cNvPr id="3" name="Google Shape;480;p46">
              <a:extLst>
                <a:ext uri="{FF2B5EF4-FFF2-40B4-BE49-F238E27FC236}">
                  <a16:creationId xmlns:a16="http://schemas.microsoft.com/office/drawing/2014/main" id="{AD5267C2-77BC-6A78-B203-A91F87DE74E4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0" cy="1935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Google Shape;464;p45">
              <a:extLst>
                <a:ext uri="{FF2B5EF4-FFF2-40B4-BE49-F238E27FC236}">
                  <a16:creationId xmlns:a16="http://schemas.microsoft.com/office/drawing/2014/main" id="{11F59FD7-31F8-50B0-4146-2B490DF0FEE9}"/>
                </a:ext>
              </a:extLst>
            </p:cNvPr>
            <p:cNvSpPr/>
            <p:nvPr/>
          </p:nvSpPr>
          <p:spPr>
            <a:xfrm>
              <a:off x="6542625" y="2765414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97777D-1731-E376-9D37-6FA2BD7C8E67}"/>
              </a:ext>
            </a:extLst>
          </p:cNvPr>
          <p:cNvGrpSpPr/>
          <p:nvPr/>
        </p:nvGrpSpPr>
        <p:grpSpPr>
          <a:xfrm>
            <a:off x="4414355" y="3476261"/>
            <a:ext cx="1090122" cy="560293"/>
            <a:chOff x="6629550" y="2571868"/>
            <a:chExt cx="1090122" cy="560293"/>
          </a:xfrm>
        </p:grpSpPr>
        <p:cxnSp>
          <p:nvCxnSpPr>
            <p:cNvPr id="6" name="Google Shape;480;p46">
              <a:extLst>
                <a:ext uri="{FF2B5EF4-FFF2-40B4-BE49-F238E27FC236}">
                  <a16:creationId xmlns:a16="http://schemas.microsoft.com/office/drawing/2014/main" id="{B5D66774-18E8-D9E9-6DA3-378F0AFF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629550" y="2571868"/>
              <a:ext cx="0" cy="4733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64;p45">
              <a:extLst>
                <a:ext uri="{FF2B5EF4-FFF2-40B4-BE49-F238E27FC236}">
                  <a16:creationId xmlns:a16="http://schemas.microsoft.com/office/drawing/2014/main" id="{7EF4B680-73C5-5B8C-1F74-CBEEC984E6E4}"/>
                </a:ext>
              </a:extLst>
            </p:cNvPr>
            <p:cNvSpPr/>
            <p:nvPr/>
          </p:nvSpPr>
          <p:spPr>
            <a:xfrm>
              <a:off x="7545823" y="295831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2" name="Google Shape;480;p46">
            <a:extLst>
              <a:ext uri="{FF2B5EF4-FFF2-40B4-BE49-F238E27FC236}">
                <a16:creationId xmlns:a16="http://schemas.microsoft.com/office/drawing/2014/main" id="{03E765BE-FA72-DAFC-1392-0FA71E21B668}"/>
              </a:ext>
            </a:extLst>
          </p:cNvPr>
          <p:cNvCxnSpPr>
            <a:cxnSpLocks/>
          </p:cNvCxnSpPr>
          <p:nvPr/>
        </p:nvCxnSpPr>
        <p:spPr>
          <a:xfrm>
            <a:off x="4414355" y="3949630"/>
            <a:ext cx="9531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D5912A-39CE-7E25-558C-AEBA80D0C30A}"/>
              </a:ext>
            </a:extLst>
          </p:cNvPr>
          <p:cNvSpPr txBox="1"/>
          <p:nvPr/>
        </p:nvSpPr>
        <p:spPr>
          <a:xfrm>
            <a:off x="5417552" y="3441797"/>
            <a:ext cx="2240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Albert Sans" panose="020B0604020202020204" charset="0"/>
              </a:rPr>
              <a:t>Test</a:t>
            </a:r>
            <a:r>
              <a:rPr lang="en-GB" sz="1200" dirty="0">
                <a:latin typeface="Albert Sans" panose="020B0604020202020204" charset="0"/>
              </a:rPr>
              <a:t> per le </a:t>
            </a:r>
            <a:r>
              <a:rPr lang="en-GB" sz="1200" dirty="0" err="1">
                <a:latin typeface="Albert Sans" panose="020B0604020202020204" charset="0"/>
              </a:rPr>
              <a:t>funzionalità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dei</a:t>
            </a:r>
            <a:r>
              <a:rPr lang="en-GB" sz="1200" dirty="0">
                <a:latin typeface="Albert Sans" panose="020B0604020202020204" charset="0"/>
              </a:rPr>
              <a:t> thread kernel: </a:t>
            </a:r>
            <a:r>
              <a:rPr lang="en-GB" sz="1200" b="1" dirty="0">
                <a:latin typeface="Albert Sans" panose="020B0604020202020204" charset="0"/>
              </a:rPr>
              <a:t>qui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i</a:t>
            </a:r>
            <a:r>
              <a:rPr lang="en-GB" sz="1200" dirty="0">
                <a:latin typeface="Albert Sans" panose="020B0604020202020204" charset="0"/>
              </a:rPr>
              <a:t> test per le </a:t>
            </a:r>
            <a:r>
              <a:rPr lang="en-GB" sz="1200" dirty="0" err="1">
                <a:latin typeface="Albert Sans" panose="020B0604020202020204" charset="0"/>
              </a:rPr>
              <a:t>implementazioni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delle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b="1" dirty="0" err="1">
                <a:latin typeface="Albert Sans" panose="020B0604020202020204" charset="0"/>
              </a:rPr>
              <a:t>funzionalità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b="1" dirty="0" err="1">
                <a:latin typeface="Albert Sans" panose="020B0604020202020204" charset="0"/>
              </a:rPr>
              <a:t>aggiuntive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presentate</a:t>
            </a:r>
            <a:endParaRPr lang="en-GB" sz="1200" dirty="0">
              <a:latin typeface="Albert Sans" panose="020B0604020202020204" charset="0"/>
            </a:endParaRPr>
          </a:p>
        </p:txBody>
      </p:sp>
      <p:cxnSp>
        <p:nvCxnSpPr>
          <p:cNvPr id="17" name="Google Shape;605;p54">
            <a:extLst>
              <a:ext uri="{FF2B5EF4-FFF2-40B4-BE49-F238E27FC236}">
                <a16:creationId xmlns:a16="http://schemas.microsoft.com/office/drawing/2014/main" id="{E39236FA-ACE8-1743-BBC6-88D5672169F0}"/>
              </a:ext>
            </a:extLst>
          </p:cNvPr>
          <p:cNvCxnSpPr>
            <a:cxnSpLocks/>
            <a:stCxn id="47" idx="0"/>
            <a:endCxn id="596" idx="2"/>
          </p:cNvCxnSpPr>
          <p:nvPr/>
        </p:nvCxnSpPr>
        <p:spPr>
          <a:xfrm rot="16200000" flipV="1">
            <a:off x="4458533" y="2538892"/>
            <a:ext cx="545584" cy="611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1F9E05E-20BE-C82D-2A98-F3C580A94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Optimization Barriers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60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Alcune considerazioni su soluzioni alternative candidate:</a:t>
            </a:r>
          </a:p>
          <a:p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Albert Sans" panose="020B0604020202020204" charset="0"/>
              </a:rPr>
              <a:t>Bloccare</a:t>
            </a:r>
            <a:r>
              <a:rPr lang="it-IT" b="1" dirty="0">
                <a:latin typeface="Albert Sans" panose="020B0604020202020204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gli</a:t>
            </a:r>
            <a:r>
              <a:rPr lang="it-IT" b="1" dirty="0">
                <a:latin typeface="Albert Sans" panose="020B0604020202020204" charset="0"/>
              </a:rPr>
              <a:t>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interrupt </a:t>
            </a:r>
            <a:r>
              <a:rPr lang="it-IT" dirty="0">
                <a:latin typeface="Albert Sans" panose="020B0604020202020204" charset="0"/>
              </a:rPr>
              <a:t>per non essere bloccati tra due istruzioni può funzionare ma non protegge dal </a:t>
            </a:r>
            <a:r>
              <a:rPr lang="it-IT" dirty="0" err="1">
                <a:latin typeface="Albert Sans" panose="020B0604020202020204" charset="0"/>
              </a:rPr>
              <a:t>reordering</a:t>
            </a:r>
            <a:r>
              <a:rPr lang="it-IT" dirty="0">
                <a:latin typeface="Albert Sans" panose="020B0604020202020204" charset="0"/>
              </a:rPr>
              <a:t> e fa sprecare il tempo dell’esecuzione </a:t>
            </a:r>
            <a:r>
              <a:rPr lang="it-IT" dirty="0" err="1">
                <a:latin typeface="Albert Sans" panose="020B0604020202020204" charset="0"/>
              </a:rPr>
              <a:t>dell’handler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Albert Sans" panose="020B0604020202020204" charset="0"/>
              </a:rPr>
              <a:t>Si potrebbero dichiarare le variabili in gioco come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volatile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,</a:t>
            </a:r>
            <a:r>
              <a:rPr lang="it-IT" dirty="0">
                <a:latin typeface="Albert Sans" panose="020B0604020202020204" charset="0"/>
              </a:rPr>
              <a:t> che ridimensiona lievemente le ottimizzazioni sulle righe coinvolte </a:t>
            </a:r>
            <a:r>
              <a:rPr lang="it-IT" dirty="0" err="1">
                <a:latin typeface="Albert Sans" panose="020B0604020202020204" charset="0"/>
              </a:rPr>
              <a:t>perchè</a:t>
            </a:r>
            <a:r>
              <a:rPr lang="it-IT" dirty="0">
                <a:latin typeface="Albert Sans" panose="020B0604020202020204" charset="0"/>
              </a:rPr>
              <a:t> il </a:t>
            </a:r>
            <a:r>
              <a:rPr lang="it-IT" dirty="0" err="1">
                <a:latin typeface="Albert Sans" panose="020B0604020202020204" charset="0"/>
              </a:rPr>
              <a:t>compiler</a:t>
            </a:r>
            <a:r>
              <a:rPr lang="it-IT" dirty="0">
                <a:latin typeface="Albert Sans" panose="020B0604020202020204" charset="0"/>
              </a:rPr>
              <a:t> sa che possono essere viste dall’esterno, ma la sintassi di volatile non è ben definita e in </a:t>
            </a:r>
            <a:r>
              <a:rPr lang="it-IT" dirty="0" err="1">
                <a:latin typeface="Albert Sans" panose="020B0604020202020204" charset="0"/>
              </a:rPr>
              <a:t>PintOS</a:t>
            </a:r>
            <a:r>
              <a:rPr lang="it-IT" dirty="0">
                <a:latin typeface="Albert Sans" panose="020B0604020202020204" charset="0"/>
              </a:rPr>
              <a:t> non è usato.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Albert Sans" panose="020B0604020202020204" charset="0"/>
              </a:rPr>
              <a:t>I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lock</a:t>
            </a:r>
            <a:r>
              <a:rPr lang="it-IT" dirty="0">
                <a:latin typeface="Albert Sans" panose="020B0604020202020204" charset="0"/>
              </a:rPr>
              <a:t> non sono una soluzione </a:t>
            </a:r>
            <a:r>
              <a:rPr lang="it-IT" dirty="0" err="1">
                <a:latin typeface="Albert Sans" panose="020B0604020202020204" charset="0"/>
              </a:rPr>
              <a:t>perchè</a:t>
            </a:r>
            <a:r>
              <a:rPr lang="it-IT" dirty="0">
                <a:latin typeface="Albert Sans" panose="020B0604020202020204" charset="0"/>
              </a:rPr>
              <a:t> prevengono gli interrupt ma non il </a:t>
            </a:r>
            <a:r>
              <a:rPr lang="it-IT" dirty="0" err="1">
                <a:latin typeface="Albert Sans" panose="020B0604020202020204" charset="0"/>
              </a:rPr>
              <a:t>reordering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Albert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latin typeface="Albert Sans" panose="020B0604020202020204" charset="0"/>
              </a:rPr>
              <a:t>Pintos</a:t>
            </a:r>
            <a:r>
              <a:rPr lang="it-IT" dirty="0">
                <a:latin typeface="Albert Sans" panose="020B0604020202020204" charset="0"/>
              </a:rPr>
              <a:t> però tratta tutte le funzioni definite come </a:t>
            </a:r>
            <a:r>
              <a:rPr lang="it-IT" b="1" dirty="0" err="1">
                <a:highlight>
                  <a:srgbClr val="CAD0E4"/>
                </a:highlight>
                <a:latin typeface="Albert Sans" panose="020B0604020202020204" charset="0"/>
              </a:rPr>
              <a:t>extern</a:t>
            </a:r>
            <a:r>
              <a:rPr lang="it-IT" dirty="0">
                <a:latin typeface="Albert Sans" panose="020B0604020202020204" charset="0"/>
              </a:rPr>
              <a:t> come una forma limitata di una </a:t>
            </a:r>
            <a:r>
              <a:rPr lang="it-IT" dirty="0" err="1">
                <a:latin typeface="Albert Sans" panose="020B0604020202020204" charset="0"/>
              </a:rPr>
              <a:t>opimization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barrier</a:t>
            </a:r>
            <a:r>
              <a:rPr lang="it-IT" dirty="0">
                <a:latin typeface="Albert Sans" panose="020B0604020202020204" charset="0"/>
              </a:rPr>
              <a:t>, e limita l’azione del </a:t>
            </a:r>
            <a:r>
              <a:rPr lang="it-IT" dirty="0" err="1">
                <a:latin typeface="Albert Sans" panose="020B0604020202020204" charset="0"/>
              </a:rPr>
              <a:t>compiler</a:t>
            </a:r>
            <a:r>
              <a:rPr lang="it-IT" dirty="0">
                <a:latin typeface="Albert Sans" panose="020B0604020202020204" charset="0"/>
              </a:rPr>
              <a:t> nelle zone in cui sono usate. Una funzione definita nello stesso modulo o nell’</a:t>
            </a:r>
            <a:r>
              <a:rPr lang="it-IT" dirty="0" err="1">
                <a:latin typeface="Albert Sans" panose="020B0604020202020204" charset="0"/>
              </a:rPr>
              <a:t>header</a:t>
            </a:r>
            <a:r>
              <a:rPr lang="it-IT" dirty="0">
                <a:latin typeface="Albert Sans" panose="020B0604020202020204" charset="0"/>
              </a:rPr>
              <a:t> non gode di questo beneficio.</a:t>
            </a:r>
            <a:endParaRPr lang="en-GB" dirty="0">
              <a:latin typeface="Albert Sans" panose="020B0604020202020204" charset="0"/>
            </a:endParaRPr>
          </a:p>
        </p:txBody>
      </p:sp>
      <p:sp>
        <p:nvSpPr>
          <p:cNvPr id="3" name="Google Shape;353;p41">
            <a:extLst>
              <a:ext uri="{FF2B5EF4-FFF2-40B4-BE49-F238E27FC236}">
                <a16:creationId xmlns:a16="http://schemas.microsoft.com/office/drawing/2014/main" id="{C2BC4CED-36CD-2BA3-CB42-391504BFD1EC}"/>
              </a:ext>
            </a:extLst>
          </p:cNvPr>
          <p:cNvSpPr/>
          <p:nvPr/>
        </p:nvSpPr>
        <p:spPr>
          <a:xfrm>
            <a:off x="427729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6" name="Google Shape;346;p41">
            <a:extLst>
              <a:ext uri="{FF2B5EF4-FFF2-40B4-BE49-F238E27FC236}">
                <a16:creationId xmlns:a16="http://schemas.microsoft.com/office/drawing/2014/main" id="{D47DE500-7CB2-AA93-741C-1C0AFCCDF3AC}"/>
              </a:ext>
            </a:extLst>
          </p:cNvPr>
          <p:cNvSpPr txBox="1">
            <a:spLocks/>
          </p:cNvSpPr>
          <p:nvPr/>
        </p:nvSpPr>
        <p:spPr>
          <a:xfrm>
            <a:off x="431239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synch.h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891D31-A3CC-DD58-8B6C-87EDEE42ECDE}"/>
              </a:ext>
            </a:extLst>
          </p:cNvPr>
          <p:cNvSpPr/>
          <p:nvPr/>
        </p:nvSpPr>
        <p:spPr>
          <a:xfrm>
            <a:off x="548640" y="3584973"/>
            <a:ext cx="8126730" cy="79574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9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attende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cambiando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del thread con block/unblock 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proteggono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gli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interrupt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Nei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attende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 wait channel 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proteggono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 uno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implementati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nè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lock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nè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condition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variable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anche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se il SO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fornisce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interfacce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5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attende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cambiando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stato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del thread con block/unblock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proteggono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disabilitando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gli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interrupt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Nei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semafori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attende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wait channel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proteggono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operazioni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con uno spinlock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Non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sono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implementati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nè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lock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nè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condition variable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anche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se il SO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fornisce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le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interfacce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5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7743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Allocazione della Memoria</a:t>
            </a:r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099" y="1990600"/>
            <a:ext cx="1211671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77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p57"/>
          <p:cNvCxnSpPr/>
          <p:nvPr/>
        </p:nvCxnSpPr>
        <p:spPr>
          <a:xfrm>
            <a:off x="-21819" y="2921135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57"/>
          <p:cNvSpPr/>
          <p:nvPr/>
        </p:nvSpPr>
        <p:spPr>
          <a:xfrm>
            <a:off x="1404681" y="283443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7"/>
          <p:cNvSpPr/>
          <p:nvPr/>
        </p:nvSpPr>
        <p:spPr>
          <a:xfrm rot="-3313584" flipH="1">
            <a:off x="7446957" y="1004932"/>
            <a:ext cx="3423251" cy="3133636"/>
          </a:xfrm>
          <a:prstGeom prst="arc">
            <a:avLst>
              <a:gd name="adj1" fmla="val 17254899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7"/>
          <p:cNvSpPr/>
          <p:nvPr/>
        </p:nvSpPr>
        <p:spPr>
          <a:xfrm rot="801902" flipH="1">
            <a:off x="7578814" y="1954380"/>
            <a:ext cx="173910" cy="17391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5792E-737D-7BB2-4FCE-B939867AC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378122" y="4699921"/>
            <a:ext cx="2057400" cy="274637"/>
          </a:xfrm>
        </p:spPr>
        <p:txBody>
          <a:bodyPr/>
          <a:lstStyle/>
          <a:p>
            <a:fld id="{104205AD-DDB7-4A1D-B0F5-95A00A64BD11}" type="slidenum">
              <a:rPr lang="en-GB" smtClean="0"/>
              <a:t>64</a:t>
            </a:fld>
            <a:endParaRPr lang="en-GB" dirty="0"/>
          </a:p>
        </p:txBody>
      </p:sp>
      <p:cxnSp>
        <p:nvCxnSpPr>
          <p:cNvPr id="9" name="Google Shape;658;p57">
            <a:extLst>
              <a:ext uri="{FF2B5EF4-FFF2-40B4-BE49-F238E27FC236}">
                <a16:creationId xmlns:a16="http://schemas.microsoft.com/office/drawing/2014/main" id="{D940025A-4234-9C16-B018-2524655F2F4E}"/>
              </a:ext>
            </a:extLst>
          </p:cNvPr>
          <p:cNvCxnSpPr/>
          <p:nvPr/>
        </p:nvCxnSpPr>
        <p:spPr>
          <a:xfrm>
            <a:off x="-21819" y="1992335"/>
            <a:ext cx="142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59;p57">
            <a:extLst>
              <a:ext uri="{FF2B5EF4-FFF2-40B4-BE49-F238E27FC236}">
                <a16:creationId xmlns:a16="http://schemas.microsoft.com/office/drawing/2014/main" id="{26736598-CEE1-6109-2475-31470B5CD28D}"/>
              </a:ext>
            </a:extLst>
          </p:cNvPr>
          <p:cNvSpPr/>
          <p:nvPr/>
        </p:nvSpPr>
        <p:spPr>
          <a:xfrm>
            <a:off x="1404681" y="190563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BB5FC-A78C-0E62-A43A-5870424B5E7D}"/>
              </a:ext>
            </a:extLst>
          </p:cNvPr>
          <p:cNvSpPr/>
          <p:nvPr/>
        </p:nvSpPr>
        <p:spPr>
          <a:xfrm>
            <a:off x="1718500" y="1703863"/>
            <a:ext cx="2518229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3" action="ppaction://hlinksldjump"/>
              </a:rPr>
              <a:t>Page Allocator</a:t>
            </a:r>
            <a:endParaRPr lang="it-IT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bert Sans SemiBold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FE9408-870A-5866-25FE-8ECCD02173CF}"/>
              </a:ext>
            </a:extLst>
          </p:cNvPr>
          <p:cNvSpPr/>
          <p:nvPr/>
        </p:nvSpPr>
        <p:spPr>
          <a:xfrm>
            <a:off x="1718500" y="2632663"/>
            <a:ext cx="2679329" cy="576943"/>
          </a:xfrm>
          <a:prstGeom prst="roundRect">
            <a:avLst/>
          </a:prstGeom>
          <a:solidFill>
            <a:srgbClr val="CAD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4" action="ppaction://hlinksldjump"/>
              </a:rPr>
              <a:t>Block</a:t>
            </a:r>
            <a:r>
              <a:rPr lang="en-GB" sz="2400" dirty="0">
                <a:solidFill>
                  <a:schemeClr val="tx1"/>
                </a:solidFill>
                <a:latin typeface="Albert Sans SemiBold" panose="020B0604020202020204" charset="0"/>
                <a:hlinkClick r:id="rId4" action="ppaction://hlinksldjump"/>
              </a:rPr>
              <a:t> </a:t>
            </a:r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bert Sans SemiBold" panose="020B0604020202020204" charset="0"/>
                <a:hlinkClick r:id="rId4" action="ppaction://hlinksldjump"/>
              </a:rPr>
              <a:t>Allocator</a:t>
            </a:r>
            <a:endParaRPr lang="it-IT" sz="2400" dirty="0">
              <a:solidFill>
                <a:schemeClr val="tx1"/>
              </a:solidFill>
              <a:latin typeface="Albert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03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Page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65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Alloca per </a:t>
            </a:r>
            <a:r>
              <a:rPr lang="it-IT" b="1" dirty="0">
                <a:latin typeface="Albert Sans" panose="020B0604020202020204" charset="0"/>
              </a:rPr>
              <a:t>unità di pagine</a:t>
            </a:r>
            <a:r>
              <a:rPr lang="it-IT" dirty="0">
                <a:latin typeface="Albert Sans" panose="020B0604020202020204" charset="0"/>
              </a:rPr>
              <a:t>, si usa al più per concedere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una pagina per volta</a:t>
            </a:r>
            <a:r>
              <a:rPr lang="it-IT" dirty="0">
                <a:latin typeface="Albert Sans" panose="020B0604020202020204" charset="0"/>
              </a:rPr>
              <a:t>, ma può allocare anche più pagine contigue.</a:t>
            </a:r>
          </a:p>
          <a:p>
            <a:r>
              <a:rPr lang="it-IT" dirty="0">
                <a:latin typeface="Albert Sans "/>
              </a:rPr>
              <a:t>La memoria di sistema è divisa in due pool: </a:t>
            </a:r>
            <a:r>
              <a:rPr lang="it-IT" b="1" dirty="0">
                <a:latin typeface="Albert Sans "/>
              </a:rPr>
              <a:t>kernel </a:t>
            </a:r>
            <a:r>
              <a:rPr lang="it-IT" dirty="0">
                <a:latin typeface="Albert Sans "/>
              </a:rPr>
              <a:t>e</a:t>
            </a:r>
            <a:r>
              <a:rPr lang="it-IT" b="1" dirty="0">
                <a:latin typeface="Albert Sans "/>
              </a:rPr>
              <a:t> user pool</a:t>
            </a:r>
            <a:r>
              <a:rPr lang="it-IT" dirty="0">
                <a:latin typeface="Albert Sans "/>
              </a:rPr>
              <a:t>. Ognuno è grande metà dello spazio sopra a 1MB. Se si avvia </a:t>
            </a:r>
            <a:r>
              <a:rPr lang="it-IT" dirty="0" err="1">
                <a:latin typeface="Albert Sans "/>
              </a:rPr>
              <a:t>PintOS</a:t>
            </a:r>
            <a:r>
              <a:rPr lang="it-IT" dirty="0">
                <a:latin typeface="Albert Sans "/>
              </a:rPr>
              <a:t> con </a:t>
            </a:r>
            <a:r>
              <a:rPr lang="it-IT" dirty="0">
                <a:highlight>
                  <a:srgbClr val="CAD0E4"/>
                </a:highlight>
                <a:latin typeface="Albert Sans "/>
              </a:rPr>
              <a:t>l’opzione </a:t>
            </a:r>
            <a:r>
              <a:rPr lang="it-IT" b="1" dirty="0">
                <a:highlight>
                  <a:srgbClr val="CAD0E4"/>
                </a:highlight>
                <a:latin typeface="Albert Sans "/>
              </a:rPr>
              <a:t>-</a:t>
            </a:r>
            <a:r>
              <a:rPr lang="it-IT" b="1" dirty="0" err="1">
                <a:highlight>
                  <a:srgbClr val="CAD0E4"/>
                </a:highlight>
                <a:latin typeface="Albert Sans "/>
              </a:rPr>
              <a:t>ul</a:t>
            </a:r>
            <a:r>
              <a:rPr lang="it-IT" b="1" dirty="0">
                <a:highlight>
                  <a:srgbClr val="CAD0E4"/>
                </a:highlight>
                <a:latin typeface="Albert Sans "/>
              </a:rPr>
              <a:t> </a:t>
            </a:r>
            <a:r>
              <a:rPr lang="it-IT" dirty="0">
                <a:highlight>
                  <a:srgbClr val="CAD0E4"/>
                </a:highlight>
                <a:latin typeface="Albert Sans "/>
              </a:rPr>
              <a:t>si può cambiare la proporzione</a:t>
            </a:r>
            <a:r>
              <a:rPr lang="it-IT" dirty="0">
                <a:latin typeface="Albert Sans "/>
              </a:rPr>
              <a:t>. Allo stato delle cose </a:t>
            </a:r>
            <a:r>
              <a:rPr lang="it-IT" dirty="0">
                <a:highlight>
                  <a:srgbClr val="CAD0E4"/>
                </a:highlight>
                <a:latin typeface="Albert Sans "/>
              </a:rPr>
              <a:t>si alloca solo da quello kernel</a:t>
            </a:r>
            <a:r>
              <a:rPr lang="it-IT" dirty="0">
                <a:latin typeface="Albert Sans "/>
              </a:rPr>
              <a:t>. </a:t>
            </a:r>
          </a:p>
          <a:p>
            <a:r>
              <a:rPr lang="it-IT" dirty="0">
                <a:latin typeface="Albert Sans "/>
              </a:rPr>
              <a:t>Una </a:t>
            </a:r>
            <a:r>
              <a:rPr lang="it-IT" b="1" dirty="0">
                <a:highlight>
                  <a:srgbClr val="CAD0E4"/>
                </a:highlight>
                <a:latin typeface="Albert Sans "/>
              </a:rPr>
              <a:t>bitmap</a:t>
            </a:r>
            <a:r>
              <a:rPr lang="it-IT" dirty="0">
                <a:highlight>
                  <a:srgbClr val="CAD0E4"/>
                </a:highlight>
                <a:latin typeface="Albert Sans "/>
              </a:rPr>
              <a:t> traccia lo stato della memoria</a:t>
            </a:r>
            <a:r>
              <a:rPr lang="it-IT" dirty="0">
                <a:latin typeface="Albert Sans "/>
              </a:rPr>
              <a:t>, un bit rappresenta una pagina. Una richiesta di n pagine fa una scansione della bitmap e ritorna il </a:t>
            </a:r>
            <a:r>
              <a:rPr lang="it-IT" dirty="0">
                <a:highlight>
                  <a:srgbClr val="CAD0E4"/>
                </a:highlight>
                <a:latin typeface="Albert Sans "/>
              </a:rPr>
              <a:t>first </a:t>
            </a:r>
            <a:r>
              <a:rPr lang="it-IT" dirty="0" err="1">
                <a:highlight>
                  <a:srgbClr val="CAD0E4"/>
                </a:highlight>
                <a:latin typeface="Albert Sans "/>
              </a:rPr>
              <a:t>fit</a:t>
            </a:r>
            <a:r>
              <a:rPr lang="it-IT" dirty="0">
                <a:latin typeface="Albert Sans "/>
              </a:rPr>
              <a:t>. </a:t>
            </a:r>
          </a:p>
          <a:p>
            <a:endParaRPr lang="it-IT" dirty="0">
              <a:latin typeface="Albert Sans "/>
            </a:endParaRPr>
          </a:p>
          <a:p>
            <a:r>
              <a:rPr lang="it-IT" dirty="0">
                <a:latin typeface="Albert Sans "/>
              </a:rPr>
              <a:t>La </a:t>
            </a:r>
            <a:r>
              <a:rPr lang="it-IT" b="1" dirty="0">
                <a:latin typeface="Albert Sans "/>
              </a:rPr>
              <a:t>limitazione</a:t>
            </a:r>
            <a:r>
              <a:rPr lang="it-IT" dirty="0">
                <a:latin typeface="Albert Sans "/>
              </a:rPr>
              <a:t> è proprio la </a:t>
            </a:r>
            <a:r>
              <a:rPr lang="it-IT" b="1" dirty="0">
                <a:latin typeface="Albert Sans "/>
              </a:rPr>
              <a:t>frammentazione</a:t>
            </a:r>
            <a:r>
              <a:rPr lang="it-IT" dirty="0">
                <a:latin typeface="Albert Sans "/>
              </a:rPr>
              <a:t>, nel caso patologico la memoria è vuota per metà ma non possono essere richieste più di una pagina. </a:t>
            </a:r>
          </a:p>
          <a:p>
            <a:r>
              <a:rPr lang="it-IT" dirty="0">
                <a:latin typeface="Albert Sans "/>
              </a:rPr>
              <a:t>Si raccomanda di evitare le allocazioni multiple per questo motivo. 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C5DB2E-4431-83D6-4AA6-34FB39762FD5}"/>
              </a:ext>
            </a:extLst>
          </p:cNvPr>
          <p:cNvSpPr/>
          <p:nvPr/>
        </p:nvSpPr>
        <p:spPr>
          <a:xfrm>
            <a:off x="503485" y="2938643"/>
            <a:ext cx="8126730" cy="79574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01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Page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66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palloc_init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user_page_limit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Calcola le dimensioni dei due pool e li inizializza con </a:t>
            </a:r>
            <a:r>
              <a:rPr lang="it-IT" dirty="0" err="1">
                <a:latin typeface="Albert Sans" panose="020B0604020202020204" charset="0"/>
              </a:rPr>
              <a:t>init_pool</a:t>
            </a:r>
            <a:r>
              <a:rPr lang="it-IT" dirty="0">
                <a:latin typeface="Albert Sans" panose="020B0604020202020204" charset="0"/>
              </a:rPr>
              <a:t> creando la bitmap e posizionandola all’inizio della memoria di ognuno dei due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palloc_get_multiple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palloc_flags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flags,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page_cnt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Usa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bitmap_scan_and_flip</a:t>
            </a:r>
            <a:r>
              <a:rPr lang="it-IT" dirty="0">
                <a:latin typeface="Albert Sans" panose="020B0604020202020204" charset="0"/>
              </a:rPr>
              <a:t> della libreria </a:t>
            </a:r>
            <a:r>
              <a:rPr lang="it-IT" dirty="0" err="1">
                <a:latin typeface="Albert Sans" panose="020B0604020202020204" charset="0"/>
              </a:rPr>
              <a:t>bitmap.c</a:t>
            </a:r>
            <a:r>
              <a:rPr lang="it-IT" dirty="0">
                <a:latin typeface="Albert Sans" panose="020B0604020202020204" charset="0"/>
              </a:rPr>
              <a:t> per implementare la ricerca first </a:t>
            </a:r>
            <a:r>
              <a:rPr lang="it-IT" dirty="0" err="1">
                <a:latin typeface="Albert Sans" panose="020B0604020202020204" charset="0"/>
              </a:rPr>
              <a:t>fit</a:t>
            </a:r>
            <a:r>
              <a:rPr lang="it-IT" dirty="0">
                <a:latin typeface="Albert Sans" panose="020B0604020202020204" charset="0"/>
              </a:rPr>
              <a:t> di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page_cnt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pagine.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I flag possono essere specificati anche in gruppo: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PAL_ASSERT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panica il kernel se non si riesce a fare l’allocazione (user non può far </a:t>
            </a:r>
            <a:r>
              <a:rPr lang="it-IT" dirty="0" err="1">
                <a:latin typeface="Albert Sans" panose="020B0604020202020204" charset="0"/>
              </a:rPr>
              <a:t>panicare</a:t>
            </a:r>
            <a:r>
              <a:rPr lang="it-IT" dirty="0">
                <a:latin typeface="Albert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PAL_ZERO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inizializza la memoria richiesta a 0 prima di ritornarla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PAL_USER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se specificato prende dal pool user, sennò dal kernel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C1C11E-0D33-8919-D0D6-7F3891BDBF7F}"/>
              </a:ext>
            </a:extLst>
          </p:cNvPr>
          <p:cNvSpPr/>
          <p:nvPr/>
        </p:nvSpPr>
        <p:spPr>
          <a:xfrm>
            <a:off x="468630" y="2246058"/>
            <a:ext cx="8126730" cy="213466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Page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67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palloc_get_page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palloc_flags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flags) 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 "/>
                <a:cs typeface="Courier New" panose="02070309020205020404" pitchFamily="49" charset="0"/>
              </a:rPr>
              <a:t>Usa la funzione precedente chiamandola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pagecnt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 "/>
                <a:cs typeface="Courier New" panose="02070309020205020404" pitchFamily="49" charset="0"/>
              </a:rPr>
              <a:t>= 1.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palloc_free_multiple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pages,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page_cnt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 "/>
                <a:cs typeface="Courier New" panose="02070309020205020404" pitchFamily="49" charset="0"/>
              </a:rPr>
              <a:t>Rileva a quale pool appartiene la pagina, controlla che tutta la parte coinvolta della bitmap fosse a 1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bitmap_all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 "/>
                <a:cs typeface="Courier New" panose="02070309020205020404" pitchFamily="49" charset="0"/>
              </a:rPr>
              <a:t>e la setta a 0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bitmap_set_multiple</a:t>
            </a:r>
            <a:r>
              <a:rPr lang="it-IT" dirty="0">
                <a:latin typeface="Albert Sans "/>
                <a:cs typeface="Courier New" panose="02070309020205020404" pitchFamily="49" charset="0"/>
              </a:rPr>
              <a:t>.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dirty="0">
                <a:latin typeface="Albert Sans "/>
                <a:cs typeface="Courier New" panose="02070309020205020404" pitchFamily="49" charset="0"/>
              </a:rPr>
              <a:t>Per supporto al debug quando si libera una pagina questa viene azzerata.</a:t>
            </a:r>
          </a:p>
          <a:p>
            <a:endParaRPr lang="it-IT" dirty="0">
              <a:latin typeface="Albert Sans "/>
              <a:cs typeface="Courier New" panose="02070309020205020404" pitchFamily="49" charset="0"/>
            </a:endParaRPr>
          </a:p>
          <a:p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palloc_free_page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page) 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latin typeface="Albert Sans "/>
                <a:cs typeface="Courier New" panose="02070309020205020404" pitchFamily="49" charset="0"/>
              </a:rPr>
              <a:t>Usa la funzione </a:t>
            </a:r>
            <a:r>
              <a:rPr lang="it-IT" dirty="0" err="1">
                <a:latin typeface="Albert Sans "/>
                <a:cs typeface="Courier New" panose="02070309020205020404" pitchFamily="49" charset="0"/>
              </a:rPr>
              <a:t>precendente</a:t>
            </a:r>
            <a:r>
              <a:rPr lang="it-IT" dirty="0">
                <a:latin typeface="Albert Sans "/>
                <a:cs typeface="Courier New" panose="02070309020205020404" pitchFamily="49" charset="0"/>
              </a:rPr>
              <a:t> chiamandola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pagecnt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 "/>
                <a:cs typeface="Courier New" panose="02070309020205020404" pitchFamily="49" charset="0"/>
              </a:rPr>
              <a:t>= 1.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Block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Può allocare blocchi di qualsiasi dimensione attingendo dal kernel pool. </a:t>
            </a:r>
          </a:p>
          <a:p>
            <a:r>
              <a:rPr lang="it-IT" dirty="0">
                <a:latin typeface="Albert Sans" panose="020B0604020202020204" charset="0"/>
              </a:rPr>
              <a:t>Si poggia sul page </a:t>
            </a:r>
            <a:r>
              <a:rPr lang="it-IT" dirty="0" err="1">
                <a:latin typeface="Albert Sans" panose="020B0604020202020204" charset="0"/>
              </a:rPr>
              <a:t>allocator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r>
              <a:rPr lang="it-IT" dirty="0">
                <a:latin typeface="Albert Sans" panose="020B0604020202020204" charset="0"/>
              </a:rPr>
              <a:t>Segue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due strategie di allocazione</a:t>
            </a:r>
            <a:r>
              <a:rPr lang="it-IT" dirty="0">
                <a:latin typeface="Albert Sans" panose="020B0604020202020204" charset="0"/>
              </a:rPr>
              <a:t> distinte a seconda della dimensione richiesta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>
                <a:latin typeface="Albert Sans" panose="020B0604020202020204" charset="0"/>
              </a:rPr>
              <a:t>&lt; 1kB</a:t>
            </a:r>
            <a:r>
              <a:rPr lang="it-IT" dirty="0">
                <a:latin typeface="Albert Sans" panose="020B0604020202020204" charset="0"/>
              </a:rPr>
              <a:t>: arrotonda al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min{prossima potenza di 2, 16B} </a:t>
            </a:r>
            <a:r>
              <a:rPr lang="it-IT" dirty="0">
                <a:latin typeface="Albert Sans" panose="020B0604020202020204" charset="0"/>
              </a:rPr>
              <a:t>e chiede una pagina (chiamata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arena</a:t>
            </a:r>
            <a:r>
              <a:rPr lang="it-IT" dirty="0">
                <a:latin typeface="Albert Sans" panose="020B0604020202020204" charset="0"/>
              </a:rPr>
              <a:t>), raccoglie tutte le allocazioni di quella dimensione e le destina alla stessa pagina.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b="1" dirty="0">
                <a:latin typeface="Albert Sans" panose="020B0604020202020204" charset="0"/>
              </a:rPr>
              <a:t>&gt; 1kB</a:t>
            </a:r>
            <a:r>
              <a:rPr lang="it-IT" dirty="0">
                <a:latin typeface="Albert Sans" panose="020B0604020202020204" charset="0"/>
              </a:rPr>
              <a:t>: arrotonda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al più vicino intero di pagina</a:t>
            </a:r>
            <a:r>
              <a:rPr lang="it-IT" dirty="0">
                <a:latin typeface="Albert Sans" panose="020B0604020202020204" charset="0"/>
              </a:rPr>
              <a:t> e consegna quelle pagine.</a:t>
            </a:r>
          </a:p>
          <a:p>
            <a:r>
              <a:rPr lang="it-IT" dirty="0">
                <a:latin typeface="Albert Sans" panose="020B0604020202020204" charset="0"/>
              </a:rPr>
              <a:t>Quando chiede una arena la divide in blocchi e questi blocchi sono aggiunti alla </a:t>
            </a:r>
            <a:r>
              <a:rPr lang="it-IT" b="1" dirty="0">
                <a:highlight>
                  <a:srgbClr val="CAD0E4"/>
                </a:highlight>
                <a:latin typeface="Albert Sans" panose="020B0604020202020204" charset="0"/>
              </a:rPr>
              <a:t>free list</a:t>
            </a:r>
            <a:r>
              <a:rPr lang="it-IT" dirty="0">
                <a:latin typeface="Albert Sans" panose="020B0604020202020204" charset="0"/>
              </a:rPr>
              <a:t>.</a:t>
            </a:r>
          </a:p>
          <a:p>
            <a:r>
              <a:rPr lang="it-IT" dirty="0">
                <a:latin typeface="Albert Sans" panose="020B0604020202020204" charset="0"/>
              </a:rPr>
              <a:t>Quando nessun blocco della pagina è utilizzato viene fatta la free della pagina.</a:t>
            </a:r>
          </a:p>
          <a:p>
            <a:endParaRPr lang="it-IT" dirty="0">
              <a:latin typeface="Albert Sans" panose="020B0604020202020204" charset="0"/>
            </a:endParaRP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C’è comunque 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un po’ di spreco</a:t>
            </a:r>
            <a:r>
              <a:rPr lang="it-IT" dirty="0">
                <a:latin typeface="Albert Sans" panose="020B0604020202020204" charset="0"/>
              </a:rPr>
              <a:t> nei round up delle allocazioni. </a:t>
            </a:r>
          </a:p>
          <a:p>
            <a:r>
              <a:rPr lang="it-IT" dirty="0">
                <a:latin typeface="Albert Sans" panose="020B0604020202020204" charset="0"/>
              </a:rPr>
              <a:t>Le allocazioni piccole spesso possono essere soddisfatte con la free list senza richiedere ulteriore memoria. Le allocazioni più grandi di una pagina hanno la stessa debolezza del page </a:t>
            </a:r>
            <a:r>
              <a:rPr lang="it-IT" dirty="0" err="1">
                <a:latin typeface="Albert Sans" panose="020B0604020202020204" charset="0"/>
              </a:rPr>
              <a:t>allocator</a:t>
            </a:r>
            <a:r>
              <a:rPr lang="it-IT" dirty="0">
                <a:latin typeface="Albert Sans" panose="020B0604020202020204" charset="0"/>
              </a:rPr>
              <a:t>. 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C5DB2E-4431-83D6-4AA6-34FB39762FD5}"/>
              </a:ext>
            </a:extLst>
          </p:cNvPr>
          <p:cNvSpPr/>
          <p:nvPr/>
        </p:nvSpPr>
        <p:spPr>
          <a:xfrm>
            <a:off x="510742" y="3369530"/>
            <a:ext cx="8233410" cy="79574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118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Block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69</a:t>
            </a:fld>
            <a:endParaRPr lang="en-GB" dirty="0"/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67E7B-D5B6-A175-CFB3-029F84EE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2459" y="1154174"/>
            <a:ext cx="2180861" cy="1746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B5E0D-CEC1-0C22-1179-10BE35DB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9340" y="3087843"/>
            <a:ext cx="2176874" cy="13963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21D511-5547-E644-BAB2-9BA626FBDB3D}"/>
              </a:ext>
            </a:extLst>
          </p:cNvPr>
          <p:cNvSpPr txBox="1"/>
          <p:nvPr/>
        </p:nvSpPr>
        <p:spPr>
          <a:xfrm>
            <a:off x="3583096" y="1689276"/>
            <a:ext cx="4840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</a:rPr>
              <a:t>Ogni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memoria</a:t>
            </a:r>
            <a:r>
              <a:rPr lang="en-GB" dirty="0">
                <a:latin typeface="Albert Sans" panose="020B0604020202020204" charset="0"/>
              </a:rPr>
              <a:t> &lt;1kB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assegnata</a:t>
            </a:r>
            <a:r>
              <a:rPr lang="en-GB" dirty="0">
                <a:latin typeface="Albert Sans" panose="020B0604020202020204" charset="0"/>
              </a:rPr>
              <a:t> a un </a:t>
            </a:r>
            <a:r>
              <a:rPr lang="en-GB" b="1" dirty="0" err="1">
                <a:latin typeface="Albert Sans" panose="020B0604020202020204" charset="0"/>
              </a:rPr>
              <a:t>descrittore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occupa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gestire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quella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dimensione</a:t>
            </a:r>
            <a:r>
              <a:rPr lang="en-GB" dirty="0">
                <a:latin typeface="Albert Sans" panose="020B0604020202020204" charset="0"/>
              </a:rPr>
              <a:t>. Se la </a:t>
            </a:r>
            <a:r>
              <a:rPr lang="en-GB" dirty="0" err="1">
                <a:latin typeface="Albert Sans" panose="020B0604020202020204" charset="0"/>
              </a:rPr>
              <a:t>free_list</a:t>
            </a:r>
            <a:r>
              <a:rPr lang="en-GB" dirty="0">
                <a:latin typeface="Albert Sans" panose="020B0604020202020204" charset="0"/>
              </a:rPr>
              <a:t> non è </a:t>
            </a:r>
            <a:r>
              <a:rPr lang="en-GB" dirty="0" err="1">
                <a:latin typeface="Albert Sans" panose="020B0604020202020204" charset="0"/>
              </a:rPr>
              <a:t>vuota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soddisfatta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attingendo</a:t>
            </a:r>
            <a:r>
              <a:rPr lang="en-GB" dirty="0">
                <a:latin typeface="Albert Sans" panose="020B0604020202020204" charset="0"/>
              </a:rPr>
              <a:t> a </a:t>
            </a:r>
            <a:r>
              <a:rPr lang="en-GB" dirty="0" err="1">
                <a:latin typeface="Albert Sans" panose="020B0604020202020204" charset="0"/>
              </a:rPr>
              <a:t>questa</a:t>
            </a:r>
            <a:r>
              <a:rPr lang="en-GB" dirty="0">
                <a:latin typeface="Albert Sans" panose="020B0604020202020204" charset="0"/>
              </a:rPr>
              <a:t>. 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dirty="0" err="1">
                <a:latin typeface="Albert Sans" panose="020B0604020202020204" charset="0"/>
              </a:rPr>
              <a:t>Altrimenti</a:t>
            </a:r>
            <a:r>
              <a:rPr lang="en-GB" dirty="0">
                <a:latin typeface="Albert Sans" panose="020B0604020202020204" charset="0"/>
              </a:rPr>
              <a:t>, </a:t>
            </a:r>
            <a:r>
              <a:rPr lang="en-GB" dirty="0" err="1">
                <a:latin typeface="Albert Sans" panose="020B0604020202020204" charset="0"/>
              </a:rPr>
              <a:t>si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chiede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un’altra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>
                <a:latin typeface="Albert Sans" panose="020B0604020202020204" charset="0"/>
              </a:rPr>
              <a:t>arena</a:t>
            </a:r>
            <a:r>
              <a:rPr lang="en-GB" dirty="0">
                <a:latin typeface="Albert Sans" panose="020B0604020202020204" charset="0"/>
              </a:rPr>
              <a:t>,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divisa in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aggiunti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free_list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quel</a:t>
            </a:r>
            <a:r>
              <a:rPr lang="en-GB" dirty="0">
                <a:latin typeface="Albert Sans" panose="020B0604020202020204" charset="0"/>
              </a:rPr>
              <a:t> descriptor e la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soddisfatta</a:t>
            </a:r>
            <a:r>
              <a:rPr lang="en-GB" dirty="0">
                <a:latin typeface="Albert Sans" panose="020B0604020202020204" charset="0"/>
              </a:rPr>
              <a:t> con uno di </a:t>
            </a:r>
            <a:r>
              <a:rPr lang="en-GB" dirty="0" err="1">
                <a:latin typeface="Albert Sans" panose="020B0604020202020204" charset="0"/>
              </a:rPr>
              <a:t>questi</a:t>
            </a:r>
            <a:r>
              <a:rPr lang="en-GB" dirty="0">
                <a:latin typeface="Albert Sans" panose="020B0604020202020204" charset="0"/>
              </a:rPr>
              <a:t>. 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en-GB" dirty="0" err="1">
                <a:latin typeface="Albert Sans" panose="020B0604020202020204" charset="0"/>
              </a:rPr>
              <a:t>Un’arena</a:t>
            </a:r>
            <a:r>
              <a:rPr lang="en-GB" dirty="0">
                <a:latin typeface="Albert Sans" panose="020B0604020202020204" charset="0"/>
              </a:rPr>
              <a:t> senza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dirty="0" err="1">
                <a:latin typeface="Albert Sans" panose="020B0604020202020204" charset="0"/>
              </a:rPr>
              <a:t>uso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liberata</a:t>
            </a:r>
            <a:r>
              <a:rPr lang="en-GB" dirty="0">
                <a:latin typeface="Albert Sans" panose="020B0604020202020204" charset="0"/>
              </a:rPr>
              <a:t>.</a:t>
            </a:r>
            <a:endParaRPr lang="it-IT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4413DC-2B1A-8DFE-E897-BA5EFD697D93}"/>
              </a:ext>
            </a:extLst>
          </p:cNvPr>
          <p:cNvSpPr/>
          <p:nvPr/>
        </p:nvSpPr>
        <p:spPr>
          <a:xfrm>
            <a:off x="1353457" y="2100943"/>
            <a:ext cx="2906486" cy="500743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64FBAE-E33E-A0C9-069B-4C342C09CD18}"/>
              </a:ext>
            </a:extLst>
          </p:cNvPr>
          <p:cNvSpPr/>
          <p:nvPr/>
        </p:nvSpPr>
        <p:spPr>
          <a:xfrm>
            <a:off x="1353457" y="3291114"/>
            <a:ext cx="2906486" cy="500743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9999" y="1704599"/>
            <a:ext cx="4177583" cy="217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Build </a:t>
            </a:r>
            <a:r>
              <a:rPr lang="en-GB" dirty="0" err="1"/>
              <a:t>PintOS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~ pintos/ $ cd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/threads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~ pintos/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/threads $ make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dirty="0"/>
              <a:t> </a:t>
            </a:r>
            <a:r>
              <a:rPr lang="en-GB" dirty="0" err="1"/>
              <a:t>lancia</a:t>
            </a:r>
            <a:r>
              <a:rPr lang="en-GB" dirty="0"/>
              <a:t> due </a:t>
            </a:r>
            <a:r>
              <a:rPr lang="en-GB" dirty="0" err="1"/>
              <a:t>comandi</a:t>
            </a:r>
            <a:r>
              <a:rPr lang="en-GB" dirty="0"/>
              <a:t>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cd build/ </a:t>
            </a:r>
            <a:r>
              <a:rPr lang="en-GB" dirty="0"/>
              <a:t>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make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Run </a:t>
            </a:r>
            <a:r>
              <a:rPr lang="en-GB" dirty="0" err="1"/>
              <a:t>PintOS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pintos -- run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</p:txBody>
      </p:sp>
      <p:pic>
        <p:nvPicPr>
          <p:cNvPr id="5" name="Picture Placeholder 4" descr="A red circle with letters in it&#10;&#10;Description automatically generated">
            <a:extLst>
              <a:ext uri="{FF2B5EF4-FFF2-40B4-BE49-F238E27FC236}">
                <a16:creationId xmlns:a16="http://schemas.microsoft.com/office/drawing/2014/main" id="{95D4D5BC-E766-F3BA-6C85-734758642DE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643" r="15643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259782" y="110770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Build + Run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A971A-8C7B-75DF-BE14-98B40140E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</a:t>
            </a:fld>
            <a:endParaRPr lang="en-GB"/>
          </a:p>
        </p:txBody>
      </p:sp>
      <p:sp>
        <p:nvSpPr>
          <p:cNvPr id="4" name="Google Shape;464;p45">
            <a:extLst>
              <a:ext uri="{FF2B5EF4-FFF2-40B4-BE49-F238E27FC236}">
                <a16:creationId xmlns:a16="http://schemas.microsoft.com/office/drawing/2014/main" id="{6309A985-1CF0-17BF-EC10-48061A10E11E}"/>
              </a:ext>
            </a:extLst>
          </p:cNvPr>
          <p:cNvSpPr/>
          <p:nvPr/>
        </p:nvSpPr>
        <p:spPr>
          <a:xfrm>
            <a:off x="546150" y="3075083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64;p45">
            <a:extLst>
              <a:ext uri="{FF2B5EF4-FFF2-40B4-BE49-F238E27FC236}">
                <a16:creationId xmlns:a16="http://schemas.microsoft.com/office/drawing/2014/main" id="{2F02F6E9-0A01-F3FE-7FFE-F2959BFE79AA}"/>
              </a:ext>
            </a:extLst>
          </p:cNvPr>
          <p:cNvSpPr/>
          <p:nvPr/>
        </p:nvSpPr>
        <p:spPr>
          <a:xfrm>
            <a:off x="546150" y="1807644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6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Block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70</a:t>
            </a:fld>
            <a:endParaRPr lang="en-GB" dirty="0"/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67E7B-D5B6-A175-CFB3-029F84EE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2905" y="1154174"/>
            <a:ext cx="2180861" cy="17464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9E5890-A2A6-2F9C-E0D9-EB22E38194BD}"/>
              </a:ext>
            </a:extLst>
          </p:cNvPr>
          <p:cNvGrpSpPr/>
          <p:nvPr/>
        </p:nvGrpSpPr>
        <p:grpSpPr>
          <a:xfrm rot="5400000">
            <a:off x="2925915" y="1264938"/>
            <a:ext cx="173849" cy="814463"/>
            <a:chOff x="6539976" y="2571868"/>
            <a:chExt cx="173849" cy="814463"/>
          </a:xfrm>
        </p:grpSpPr>
        <p:cxnSp>
          <p:nvCxnSpPr>
            <p:cNvPr id="6" name="Google Shape;480;p46">
              <a:extLst>
                <a:ext uri="{FF2B5EF4-FFF2-40B4-BE49-F238E27FC236}">
                  <a16:creationId xmlns:a16="http://schemas.microsoft.com/office/drawing/2014/main" id="{F255BACF-5574-68E2-D306-7738F9028B2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64;p45">
              <a:extLst>
                <a:ext uri="{FF2B5EF4-FFF2-40B4-BE49-F238E27FC236}">
                  <a16:creationId xmlns:a16="http://schemas.microsoft.com/office/drawing/2014/main" id="{5C55CF0D-F26A-E1D7-0B81-0C2F15A95CE4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E8F27C-8C8F-770F-85AC-8B5994E4F5CF}"/>
              </a:ext>
            </a:extLst>
          </p:cNvPr>
          <p:cNvGrpSpPr/>
          <p:nvPr/>
        </p:nvGrpSpPr>
        <p:grpSpPr>
          <a:xfrm rot="16200000">
            <a:off x="5911929" y="1632626"/>
            <a:ext cx="173849" cy="814463"/>
            <a:chOff x="6539976" y="2571868"/>
            <a:chExt cx="173849" cy="814463"/>
          </a:xfrm>
        </p:grpSpPr>
        <p:cxnSp>
          <p:nvCxnSpPr>
            <p:cNvPr id="9" name="Google Shape;480;p46">
              <a:extLst>
                <a:ext uri="{FF2B5EF4-FFF2-40B4-BE49-F238E27FC236}">
                  <a16:creationId xmlns:a16="http://schemas.microsoft.com/office/drawing/2014/main" id="{30FAA319-D171-7CD3-785A-FC2A0D65EC05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64;p45">
              <a:extLst>
                <a:ext uri="{FF2B5EF4-FFF2-40B4-BE49-F238E27FC236}">
                  <a16:creationId xmlns:a16="http://schemas.microsoft.com/office/drawing/2014/main" id="{73BAF4E0-BD6D-8796-3CE4-2B58E7507045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927EB1-925F-3956-1710-2E6B1179EC07}"/>
              </a:ext>
            </a:extLst>
          </p:cNvPr>
          <p:cNvSpPr txBox="1"/>
          <p:nvPr/>
        </p:nvSpPr>
        <p:spPr>
          <a:xfrm>
            <a:off x="1093897" y="1410559"/>
            <a:ext cx="136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</a:rPr>
              <a:t>Dimensione</a:t>
            </a:r>
            <a:r>
              <a:rPr lang="en-GB" dirty="0">
                <a:latin typeface="Albert Sans" panose="020B0604020202020204" charset="0"/>
              </a:rPr>
              <a:t> di un </a:t>
            </a:r>
            <a:r>
              <a:rPr lang="en-GB" dirty="0" err="1">
                <a:latin typeface="Albert Sans" panose="020B0604020202020204" charset="0"/>
              </a:rPr>
              <a:t>blocco</a:t>
            </a:r>
            <a:r>
              <a:rPr lang="en-GB" dirty="0">
                <a:latin typeface="Albert Sans" panose="020B0604020202020204" charset="0"/>
              </a:rPr>
              <a:t> 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4B111-B8EC-25FC-3535-8B21BA6493DD}"/>
              </a:ext>
            </a:extLst>
          </p:cNvPr>
          <p:cNvSpPr txBox="1"/>
          <p:nvPr/>
        </p:nvSpPr>
        <p:spPr>
          <a:xfrm>
            <a:off x="6523446" y="1827349"/>
            <a:ext cx="182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</a:rPr>
              <a:t>Numero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per arena</a:t>
            </a:r>
            <a:endParaRPr lang="it-IT" b="1" dirty="0">
              <a:latin typeface="Albert Sans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EB5E0D-CEC1-0C22-1179-10BE35DB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9786" y="3087843"/>
            <a:ext cx="2176874" cy="13963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A4F585-072F-3116-668C-58D1FBE71FBB}"/>
              </a:ext>
            </a:extLst>
          </p:cNvPr>
          <p:cNvGrpSpPr/>
          <p:nvPr/>
        </p:nvGrpSpPr>
        <p:grpSpPr>
          <a:xfrm rot="5400000">
            <a:off x="2942709" y="3560494"/>
            <a:ext cx="173849" cy="814463"/>
            <a:chOff x="6539976" y="2571868"/>
            <a:chExt cx="173849" cy="814463"/>
          </a:xfrm>
        </p:grpSpPr>
        <p:cxnSp>
          <p:nvCxnSpPr>
            <p:cNvPr id="20" name="Google Shape;480;p46">
              <a:extLst>
                <a:ext uri="{FF2B5EF4-FFF2-40B4-BE49-F238E27FC236}">
                  <a16:creationId xmlns:a16="http://schemas.microsoft.com/office/drawing/2014/main" id="{0DD6E20B-F76B-8405-41D8-5C9DF7C1F3C4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464;p45">
              <a:extLst>
                <a:ext uri="{FF2B5EF4-FFF2-40B4-BE49-F238E27FC236}">
                  <a16:creationId xmlns:a16="http://schemas.microsoft.com/office/drawing/2014/main" id="{8513DA7C-9303-BFF7-A264-4D316343A145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5FD70C-436B-9C23-0A3D-27E51D52A6F4}"/>
              </a:ext>
            </a:extLst>
          </p:cNvPr>
          <p:cNvGrpSpPr/>
          <p:nvPr/>
        </p:nvGrpSpPr>
        <p:grpSpPr>
          <a:xfrm rot="16200000">
            <a:off x="5936967" y="3193813"/>
            <a:ext cx="173849" cy="814463"/>
            <a:chOff x="6539976" y="2571868"/>
            <a:chExt cx="173849" cy="814463"/>
          </a:xfrm>
        </p:grpSpPr>
        <p:cxnSp>
          <p:nvCxnSpPr>
            <p:cNvPr id="23" name="Google Shape;480;p46">
              <a:extLst>
                <a:ext uri="{FF2B5EF4-FFF2-40B4-BE49-F238E27FC236}">
                  <a16:creationId xmlns:a16="http://schemas.microsoft.com/office/drawing/2014/main" id="{E05798A9-08E5-D14B-426F-8707343B8237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464;p45">
              <a:extLst>
                <a:ext uri="{FF2B5EF4-FFF2-40B4-BE49-F238E27FC236}">
                  <a16:creationId xmlns:a16="http://schemas.microsoft.com/office/drawing/2014/main" id="{5B56F33B-192C-2962-4CBE-16B780A208DB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33741CE-8E19-F78B-30B3-3782818C71B6}"/>
              </a:ext>
            </a:extLst>
          </p:cNvPr>
          <p:cNvSpPr txBox="1"/>
          <p:nvPr/>
        </p:nvSpPr>
        <p:spPr>
          <a:xfrm>
            <a:off x="1050962" y="3598393"/>
            <a:ext cx="169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NULL se </a:t>
            </a:r>
            <a:r>
              <a:rPr lang="en-GB" dirty="0" err="1">
                <a:latin typeface="Albert Sans" panose="020B0604020202020204" charset="0"/>
              </a:rPr>
              <a:t>l’arena</a:t>
            </a:r>
            <a:r>
              <a:rPr lang="en-GB" dirty="0">
                <a:latin typeface="Albert Sans" panose="020B0604020202020204" charset="0"/>
              </a:rPr>
              <a:t> non </a:t>
            </a:r>
            <a:r>
              <a:rPr lang="en-GB" dirty="0" err="1">
                <a:latin typeface="Albert Sans" panose="020B0604020202020204" charset="0"/>
              </a:rPr>
              <a:t>possiede</a:t>
            </a:r>
            <a:r>
              <a:rPr lang="en-GB" dirty="0">
                <a:latin typeface="Albert Sans" panose="020B0604020202020204" charset="0"/>
              </a:rPr>
              <a:t> un </a:t>
            </a:r>
            <a:r>
              <a:rPr lang="en-GB" dirty="0" err="1">
                <a:latin typeface="Albert Sans" panose="020B0604020202020204" charset="0"/>
              </a:rPr>
              <a:t>desriptor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7F1B4-F8BB-516E-D3C7-C4EC52CCE223}"/>
              </a:ext>
            </a:extLst>
          </p:cNvPr>
          <p:cNvSpPr txBox="1"/>
          <p:nvPr/>
        </p:nvSpPr>
        <p:spPr>
          <a:xfrm>
            <a:off x="6523446" y="3229062"/>
            <a:ext cx="182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Magic number per </a:t>
            </a:r>
            <a:r>
              <a:rPr lang="en-GB" dirty="0" err="1">
                <a:latin typeface="Albert Sans" panose="020B0604020202020204" charset="0"/>
              </a:rPr>
              <a:t>controllare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validità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dell’arena</a:t>
            </a:r>
            <a:endParaRPr lang="it-IT" b="1" dirty="0">
              <a:latin typeface="Albert Sans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19C28A-CD71-E32C-1C42-8679923B11A4}"/>
              </a:ext>
            </a:extLst>
          </p:cNvPr>
          <p:cNvGrpSpPr/>
          <p:nvPr/>
        </p:nvGrpSpPr>
        <p:grpSpPr>
          <a:xfrm rot="5400000">
            <a:off x="2934743" y="1971992"/>
            <a:ext cx="173849" cy="814463"/>
            <a:chOff x="6539976" y="2571868"/>
            <a:chExt cx="173849" cy="814463"/>
          </a:xfrm>
        </p:grpSpPr>
        <p:cxnSp>
          <p:nvCxnSpPr>
            <p:cNvPr id="28" name="Google Shape;480;p46">
              <a:extLst>
                <a:ext uri="{FF2B5EF4-FFF2-40B4-BE49-F238E27FC236}">
                  <a16:creationId xmlns:a16="http://schemas.microsoft.com/office/drawing/2014/main" id="{4083CB72-3312-D7BB-9B9A-3FB7A87DA9D0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464;p45">
              <a:extLst>
                <a:ext uri="{FF2B5EF4-FFF2-40B4-BE49-F238E27FC236}">
                  <a16:creationId xmlns:a16="http://schemas.microsoft.com/office/drawing/2014/main" id="{746A1E17-8E69-8503-0421-AE7A094A6DC7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6350AC-F48B-D550-C593-B2773EC71BAF}"/>
              </a:ext>
            </a:extLst>
          </p:cNvPr>
          <p:cNvSpPr txBox="1"/>
          <p:nvPr/>
        </p:nvSpPr>
        <p:spPr>
          <a:xfrm>
            <a:off x="1110214" y="2117613"/>
            <a:ext cx="136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Lista di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liberi</a:t>
            </a:r>
            <a:endParaRPr lang="it-IT" dirty="0">
              <a:latin typeface="Albert Sans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347021-A2D4-212E-65F1-4746101A7192}"/>
              </a:ext>
            </a:extLst>
          </p:cNvPr>
          <p:cNvGrpSpPr/>
          <p:nvPr/>
        </p:nvGrpSpPr>
        <p:grpSpPr>
          <a:xfrm rot="16200000">
            <a:off x="5936967" y="3880706"/>
            <a:ext cx="173849" cy="814463"/>
            <a:chOff x="6539976" y="2571868"/>
            <a:chExt cx="173849" cy="814463"/>
          </a:xfrm>
        </p:grpSpPr>
        <p:cxnSp>
          <p:nvCxnSpPr>
            <p:cNvPr id="37" name="Google Shape;480;p46">
              <a:extLst>
                <a:ext uri="{FF2B5EF4-FFF2-40B4-BE49-F238E27FC236}">
                  <a16:creationId xmlns:a16="http://schemas.microsoft.com/office/drawing/2014/main" id="{595AB131-2363-49A1-5B9B-EB29C4CBC737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626901" y="2571868"/>
              <a:ext cx="2649" cy="6406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464;p45">
              <a:extLst>
                <a:ext uri="{FF2B5EF4-FFF2-40B4-BE49-F238E27FC236}">
                  <a16:creationId xmlns:a16="http://schemas.microsoft.com/office/drawing/2014/main" id="{AC9B0DE2-D4B6-13E4-05D1-8A9540D8EA4A}"/>
                </a:ext>
              </a:extLst>
            </p:cNvPr>
            <p:cNvSpPr/>
            <p:nvPr/>
          </p:nvSpPr>
          <p:spPr>
            <a:xfrm>
              <a:off x="6539976" y="3212482"/>
              <a:ext cx="173849" cy="173849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8ECA63A-70E3-0C3F-02C4-C04B77BA187F}"/>
              </a:ext>
            </a:extLst>
          </p:cNvPr>
          <p:cNvSpPr txBox="1"/>
          <p:nvPr/>
        </p:nvSpPr>
        <p:spPr>
          <a:xfrm>
            <a:off x="6523446" y="4023677"/>
            <a:ext cx="1824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# </a:t>
            </a:r>
            <a:r>
              <a:rPr lang="en-GB" dirty="0" err="1">
                <a:latin typeface="Albert Sans" panose="020B0604020202020204" charset="0"/>
              </a:rPr>
              <a:t>blocchi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liberi</a:t>
            </a:r>
            <a:r>
              <a:rPr lang="en-GB" dirty="0">
                <a:latin typeface="Albert Sans" panose="020B0604020202020204" charset="0"/>
              </a:rPr>
              <a:t> o # </a:t>
            </a:r>
            <a:r>
              <a:rPr lang="en-GB" dirty="0" err="1">
                <a:latin typeface="Albert Sans" panose="020B0604020202020204" charset="0"/>
              </a:rPr>
              <a:t>pagine</a:t>
            </a:r>
            <a:r>
              <a:rPr lang="en-GB" dirty="0">
                <a:latin typeface="Albert Sans" panose="020B0604020202020204" charset="0"/>
              </a:rPr>
              <a:t> in big block</a:t>
            </a:r>
            <a:endParaRPr lang="it-IT" b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6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26" grpId="0"/>
      <p:bldP spid="3" grpId="0"/>
      <p:bldP spid="3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Block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71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*malloc (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Alloca un blocco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it-IT" dirty="0">
                <a:latin typeface="Albert Sans" panose="020B0604020202020204" charset="0"/>
              </a:rPr>
              <a:t> bytes secondo il criterio descritto.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b)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Fa una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it-IT" dirty="0">
                <a:latin typeface="Albert Sans" panose="020B0604020202020204" charset="0"/>
              </a:rPr>
              <a:t> ma prende dimensione a*b (controlla prima che la moltiplicazione non faccia overflow nel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it-IT" dirty="0">
                <a:latin typeface="Albert Sans" panose="020B0604020202020204" charset="0"/>
              </a:rPr>
              <a:t> che la contiene) e azzera la memoria prima di restituirla.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vois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old_block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new_size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Cerca di riallocare il blocco con dimensione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new_size</a:t>
            </a:r>
            <a:r>
              <a:rPr lang="it-IT" dirty="0">
                <a:latin typeface="Albert Sans" panose="020B0604020202020204" charset="0"/>
              </a:rPr>
              <a:t>. Se non ci riesce ritorna </a:t>
            </a:r>
            <a:r>
              <a:rPr lang="it-IT" dirty="0" err="1">
                <a:latin typeface="Albert Sans" panose="020B0604020202020204" charset="0"/>
              </a:rPr>
              <a:t>NULL</a:t>
            </a:r>
            <a:r>
              <a:rPr lang="it-IT" dirty="0">
                <a:latin typeface="Albert Sans" panose="020B0604020202020204" charset="0"/>
              </a:rPr>
              <a:t> e il vecchio blocco rimane accessibile, se ci riesce potrebbe averlo spostato. Con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old_block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dirty="0">
                <a:latin typeface="Albert Sans" panose="020B0604020202020204" charset="0"/>
              </a:rPr>
              <a:t> è equivalente a una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it-IT" dirty="0">
                <a:latin typeface="Albert Sans" panose="020B0604020202020204" charset="0"/>
              </a:rPr>
              <a:t>, con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 = 0</a:t>
            </a:r>
            <a:r>
              <a:rPr lang="it-IT" dirty="0">
                <a:latin typeface="Albert Sans" panose="020B0604020202020204" charset="0"/>
              </a:rPr>
              <a:t> è equivalente a liberare la memoria del blocco. 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12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Block Allocator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72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*free (void *p)</a:t>
            </a:r>
          </a:p>
          <a:p>
            <a:endParaRPr lang="it-IT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Per motivi di debug durante la free si azzera la memoria.</a:t>
            </a:r>
          </a:p>
          <a:p>
            <a:r>
              <a:rPr lang="it-IT" dirty="0">
                <a:latin typeface="Albert Sans" panose="020B0604020202020204" charset="0"/>
              </a:rPr>
              <a:t>Si rimette il blocco nella free list e se ci si accorge che la pagina rimane inutilizzata, si chiama la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palloc_free_page</a:t>
            </a:r>
            <a:r>
              <a:rPr lang="it-IT" dirty="0">
                <a:latin typeface="Albert Sans" panose="020B0604020202020204" charset="0"/>
              </a:rPr>
              <a:t>. Se invece il descrittore era </a:t>
            </a:r>
            <a:r>
              <a:rPr lang="it-IT" dirty="0" err="1">
                <a:latin typeface="Albert Sans" panose="020B0604020202020204" charset="0"/>
              </a:rPr>
              <a:t>NULL</a:t>
            </a:r>
            <a:r>
              <a:rPr lang="it-IT" dirty="0">
                <a:latin typeface="Albert Sans" panose="020B0604020202020204" charset="0"/>
              </a:rPr>
              <a:t> vuol dire che si trattava di un blocco grande che coinvolgeva più pagine: si chiama la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palloc_free_multiple</a:t>
            </a:r>
            <a:r>
              <a:rPr lang="it-IT" dirty="0">
                <a:latin typeface="Albert Sans" panose="020B0604020202020204" charset="0"/>
              </a:rPr>
              <a:t>.</a:t>
            </a:r>
          </a:p>
        </p:txBody>
      </p:sp>
      <p:sp>
        <p:nvSpPr>
          <p:cNvPr id="16" name="Google Shape;353;p41">
            <a:extLst>
              <a:ext uri="{FF2B5EF4-FFF2-40B4-BE49-F238E27FC236}">
                <a16:creationId xmlns:a16="http://schemas.microsoft.com/office/drawing/2014/main" id="{729B8160-2ADF-B64E-E219-295BB9C10603}"/>
              </a:ext>
            </a:extLst>
          </p:cNvPr>
          <p:cNvSpPr/>
          <p:nvPr/>
        </p:nvSpPr>
        <p:spPr>
          <a:xfrm>
            <a:off x="4566850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3311883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3373894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Google Shape;346;p41">
            <a:extLst>
              <a:ext uri="{FF2B5EF4-FFF2-40B4-BE49-F238E27FC236}">
                <a16:creationId xmlns:a16="http://schemas.microsoft.com/office/drawing/2014/main" id="{3FC5EF07-BA5A-AB73-F70F-9E3325E8471D}"/>
              </a:ext>
            </a:extLst>
          </p:cNvPr>
          <p:cNvSpPr txBox="1">
            <a:spLocks/>
          </p:cNvSpPr>
          <p:nvPr/>
        </p:nvSpPr>
        <p:spPr>
          <a:xfrm>
            <a:off x="4601954" y="211090"/>
            <a:ext cx="1295926" cy="32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Il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meccanismo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è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più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sofisticato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prevede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la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liberazione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blocchi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dimensione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arbitraria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o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da kernel pool.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L’allocatore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effettua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solo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contigue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senza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mai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rilasciarla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non ha 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problema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Sia user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kernel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passando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funzioni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diverse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otterranno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getppages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ram_stealmem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76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meccanismo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è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più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sofisticato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prevede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liberazione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blocchi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dimensione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arbitraria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o per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da kernel pool.</a:t>
            </a:r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L’allocatore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effettua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contigue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senza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mai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rilasciarla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solo per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, non ha il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problema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Sia user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kernel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passando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funzioni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diverse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otterranno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getppages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ram_stealmem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8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meccanismo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è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più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sofisticato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prevede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la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liberazione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della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blocchi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dimensione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arbitraria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o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solo da kernel pool.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L’allocatore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effettua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allocazioni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contigue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senza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mai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rilasciarla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Si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alloca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solo per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multipli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, non ha il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problema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r>
              <a:rPr lang="en-GB" dirty="0">
                <a:solidFill>
                  <a:schemeClr val="tx2">
                    <a:lumMod val="65000"/>
                  </a:schemeClr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Sia user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kernel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passando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funzioni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diverse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otterranno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memoria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getppages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che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chiama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ram_stealmem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8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Indirizzi Virtuali</a:t>
            </a:r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1518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87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Indirizzi Virtuali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77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Gli indirizzi virtuali in </a:t>
            </a:r>
            <a:r>
              <a:rPr lang="it-IT" dirty="0" err="1">
                <a:latin typeface="Albert Sans" panose="020B0604020202020204" charset="0"/>
              </a:rPr>
              <a:t>PintOS</a:t>
            </a:r>
            <a:r>
              <a:rPr lang="it-IT" dirty="0">
                <a:latin typeface="Albert Sans" panose="020B0604020202020204" charset="0"/>
              </a:rPr>
              <a:t> sono divisi in 20 bit di page </a:t>
            </a:r>
            <a:r>
              <a:rPr lang="it-IT" dirty="0" err="1">
                <a:latin typeface="Albert Sans" panose="020B0604020202020204" charset="0"/>
              </a:rPr>
              <a:t>number</a:t>
            </a:r>
            <a:r>
              <a:rPr lang="it-IT" dirty="0">
                <a:latin typeface="Albert Sans" panose="020B0604020202020204" charset="0"/>
              </a:rPr>
              <a:t> e 12 di offset. </a:t>
            </a:r>
          </a:p>
          <a:p>
            <a:endParaRPr lang="it-IT" dirty="0">
              <a:latin typeface="Albert Sans" panose="020B0604020202020204" charset="0"/>
            </a:endParaRPr>
          </a:p>
          <a:p>
            <a:endParaRPr lang="it-IT" dirty="0">
              <a:latin typeface="Albert Sans" panose="020B0604020202020204" charset="0"/>
            </a:endParaRPr>
          </a:p>
          <a:p>
            <a:endParaRPr lang="it-IT" dirty="0">
              <a:latin typeface="Albert Sans" panose="020B0604020202020204" charset="0"/>
            </a:endParaRPr>
          </a:p>
          <a:p>
            <a:endParaRPr lang="it-IT" dirty="0">
              <a:latin typeface="Albert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lbert Sans" panose="020B0604020202020204" charset="0"/>
              </a:rPr>
              <a:t>La macro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PGMASK</a:t>
            </a:r>
            <a:r>
              <a:rPr lang="it-IT" dirty="0">
                <a:latin typeface="Albert Sans" panose="020B0604020202020204" charset="0"/>
              </a:rPr>
              <a:t> è una bit mask che ha tutti i bit dell’offset a 1 e gli altri a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pg_ofs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*va) </a:t>
            </a:r>
            <a:r>
              <a:rPr lang="it-IT" dirty="0">
                <a:latin typeface="Albert Sans" panose="020B0604020202020204" charset="0"/>
              </a:rPr>
              <a:t>estrae l’offset dall’indirizzo mettendo in and con la bit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pg_no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*va)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estrae il page </a:t>
            </a:r>
            <a:r>
              <a:rPr lang="it-IT" dirty="0" err="1">
                <a:latin typeface="Albert Sans" panose="020B0604020202020204" charset="0"/>
              </a:rPr>
              <a:t>number</a:t>
            </a:r>
            <a:r>
              <a:rPr lang="it-IT" dirty="0">
                <a:latin typeface="Albert Sans" panose="020B0604020202020204" charset="0"/>
              </a:rPr>
              <a:t> allo stesso modo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pg_round_up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*va) </a:t>
            </a:r>
            <a:r>
              <a:rPr lang="it-IT" dirty="0">
                <a:latin typeface="Albert Sans" panose="020B0604020202020204" charset="0"/>
              </a:rPr>
              <a:t>dato un indirizzo ritorna il primo </a:t>
            </a:r>
            <a:r>
              <a:rPr lang="it-IT" dirty="0" err="1">
                <a:latin typeface="Albert Sans" panose="020B0604020202020204" charset="0"/>
              </a:rPr>
              <a:t>virtual</a:t>
            </a:r>
            <a:r>
              <a:rPr lang="it-IT" dirty="0">
                <a:latin typeface="Albert Sans" panose="020B0604020202020204" charset="0"/>
              </a:rPr>
              <a:t> </a:t>
            </a:r>
            <a:r>
              <a:rPr lang="it-IT" dirty="0" err="1">
                <a:latin typeface="Albert Sans" panose="020B0604020202020204" charset="0"/>
              </a:rPr>
              <a:t>address</a:t>
            </a:r>
            <a:r>
              <a:rPr lang="it-IT" dirty="0">
                <a:latin typeface="Albert Sans" panose="020B0604020202020204" charset="0"/>
              </a:rPr>
              <a:t> di quella pagina cioè il page </a:t>
            </a:r>
            <a:r>
              <a:rPr lang="it-IT" dirty="0" err="1">
                <a:latin typeface="Albert Sans" panose="020B0604020202020204" charset="0"/>
              </a:rPr>
              <a:t>number</a:t>
            </a:r>
            <a:r>
              <a:rPr lang="it-IT" dirty="0">
                <a:latin typeface="Albert Sans" panose="020B0604020202020204" charset="0"/>
              </a:rPr>
              <a:t> concatenato con offset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pg_round_down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*va) </a:t>
            </a:r>
            <a:r>
              <a:rPr lang="it-IT" dirty="0">
                <a:latin typeface="Albert Sans" panose="020B0604020202020204" charset="0"/>
              </a:rPr>
              <a:t>arrotonda al più vicino page </a:t>
            </a:r>
            <a:r>
              <a:rPr lang="it-IT" dirty="0" err="1">
                <a:latin typeface="Albert Sans" panose="020B0604020202020204" charset="0"/>
              </a:rPr>
              <a:t>boundary</a:t>
            </a:r>
            <a:endParaRPr lang="it-IT" dirty="0">
              <a:latin typeface="Albert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is_user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kernel_vaddr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it-IT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*va) </a:t>
            </a:r>
            <a:r>
              <a:rPr lang="it-IT" dirty="0">
                <a:latin typeface="Albert Sans" panose="020B0604020202020204" charset="0"/>
              </a:rPr>
              <a:t>distinguono a chi appartiene quell’indirizzo</a:t>
            </a: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4193631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4255642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vaddr.h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AAED9D57-D67C-E9DD-5145-6CAFCA26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93" y="1615765"/>
            <a:ext cx="2697485" cy="6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2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Indirizzi Virtuali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lbert Sans" panose="020B0604020202020204" charset="0"/>
              </a:rPr>
              <a:t>La </a:t>
            </a:r>
            <a:r>
              <a:rPr lang="it-IT" b="1" dirty="0">
                <a:latin typeface="Albert Sans" panose="020B0604020202020204" charset="0"/>
              </a:rPr>
              <a:t>memoria virtuale </a:t>
            </a:r>
            <a:r>
              <a:rPr lang="it-IT" dirty="0">
                <a:latin typeface="Albert Sans" panose="020B0604020202020204" charset="0"/>
              </a:rPr>
              <a:t>kernel/user è divisa dall’indirizzo </a:t>
            </a:r>
            <a:r>
              <a:rPr lang="it-IT" dirty="0" err="1">
                <a:latin typeface="Albert Sans" panose="020B0604020202020204" charset="0"/>
              </a:rPr>
              <a:t>PHYS_BASE</a:t>
            </a:r>
            <a:r>
              <a:rPr lang="it-IT" dirty="0">
                <a:latin typeface="Albert Sans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da 0 a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PHYS_BASE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è user</a:t>
            </a:r>
            <a:r>
              <a:rPr lang="it-IT" dirty="0">
                <a:latin typeface="Albert Sans" panose="020B060402020202020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da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PHYS_BASE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a 4GB è kernel</a:t>
            </a:r>
            <a:r>
              <a:rPr lang="it-IT" dirty="0">
                <a:latin typeface="Albert Sans" panose="020B060402020202020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lbert Sans" panose="020B0604020202020204" charset="0"/>
            </a:endParaRPr>
          </a:p>
          <a:p>
            <a:r>
              <a:rPr lang="en-GB" dirty="0" err="1">
                <a:latin typeface="Albert Sans" panose="020B0604020202020204" charset="0"/>
              </a:rPr>
              <a:t>PintOS</a:t>
            </a:r>
            <a:r>
              <a:rPr lang="en-GB" dirty="0">
                <a:latin typeface="Albert Sans" panose="020B0604020202020204" charset="0"/>
              </a:rPr>
              <a:t> fa </a:t>
            </a:r>
            <a:r>
              <a:rPr lang="en-GB" dirty="0" err="1">
                <a:latin typeface="Albert Sans" panose="020B0604020202020204" charset="0"/>
              </a:rPr>
              <a:t>una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mappatura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b="1" dirty="0">
                <a:highlight>
                  <a:srgbClr val="CAD0E4"/>
                </a:highlight>
                <a:latin typeface="Albert Sans" panose="020B0604020202020204" charset="0"/>
              </a:rPr>
              <a:t>one-to-one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della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memoria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virtuale</a:t>
            </a:r>
            <a:r>
              <a:rPr lang="en-GB" dirty="0">
                <a:latin typeface="Albert Sans" panose="020B0604020202020204" charset="0"/>
              </a:rPr>
              <a:t> e </a:t>
            </a:r>
            <a:r>
              <a:rPr lang="en-GB" dirty="0" err="1">
                <a:latin typeface="Albert Sans" panose="020B0604020202020204" charset="0"/>
              </a:rPr>
              <a:t>fisica</a:t>
            </a:r>
            <a:r>
              <a:rPr lang="en-GB" dirty="0">
                <a:latin typeface="Albert Sans" panose="020B0604020202020204" charset="0"/>
              </a:rPr>
              <a:t> del kernel.</a:t>
            </a:r>
          </a:p>
          <a:p>
            <a:endParaRPr lang="en-GB" dirty="0">
              <a:latin typeface="Albert Sans" panose="020B0604020202020204" charset="0"/>
            </a:endParaRPr>
          </a:p>
          <a:p>
            <a:r>
              <a:rPr lang="it-IT" dirty="0">
                <a:latin typeface="Albert Sans" panose="020B0604020202020204" charset="0"/>
              </a:rPr>
              <a:t>L’indirizzo virtuale </a:t>
            </a:r>
            <a:r>
              <a:rPr lang="it-IT" dirty="0" err="1">
                <a:highlight>
                  <a:srgbClr val="CAD0E4"/>
                </a:highlight>
                <a:latin typeface="Albert Sans" panose="020B0604020202020204" charset="0"/>
              </a:rPr>
              <a:t>PHYS_ADDR</a:t>
            </a:r>
            <a:r>
              <a:rPr lang="it-IT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it-IT" dirty="0">
                <a:latin typeface="Albert Sans" panose="020B0604020202020204" charset="0"/>
              </a:rPr>
              <a:t>corrisponde allo 0 fisico, quindi per trasformare un indirizzo virtuale in uno fisico va sottratto </a:t>
            </a:r>
            <a:r>
              <a:rPr lang="it-IT" dirty="0" err="1">
                <a:latin typeface="Albert Sans" panose="020B0604020202020204" charset="0"/>
              </a:rPr>
              <a:t>PHYS_ADDR</a:t>
            </a:r>
            <a:r>
              <a:rPr lang="it-IT" dirty="0">
                <a:latin typeface="Albert Sans" panose="020B0604020202020204" charset="0"/>
              </a:rPr>
              <a:t>, per trasformare un indirizzo fisico in quello virtuale va aggiunto </a:t>
            </a:r>
            <a:r>
              <a:rPr lang="it-IT" dirty="0" err="1">
                <a:latin typeface="Albert Sans" panose="020B0604020202020204" charset="0"/>
              </a:rPr>
              <a:t>PHYS_ADDR</a:t>
            </a:r>
            <a:r>
              <a:rPr lang="it-IT" dirty="0">
                <a:latin typeface="Albert Sans" panose="020B0604020202020204" charset="0"/>
              </a:rPr>
              <a:t>.</a:t>
            </a:r>
            <a:endParaRPr lang="en-GB" dirty="0">
              <a:latin typeface="Albert Sans" panose="020B0604020202020204" charset="0"/>
            </a:endParaRPr>
          </a:p>
          <a:p>
            <a:endParaRPr lang="en-GB" dirty="0">
              <a:latin typeface="Albert Sans" panose="020B0604020202020204" charset="0"/>
            </a:endParaRPr>
          </a:p>
          <a:p>
            <a:endParaRPr lang="it-IT" dirty="0">
              <a:latin typeface="Albert Sans" panose="020B0604020202020204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4193631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4255642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vaddr.h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background with white rectangles&#10;&#10;Description automatically generated">
            <a:extLst>
              <a:ext uri="{FF2B5EF4-FFF2-40B4-BE49-F238E27FC236}">
                <a16:creationId xmlns:a16="http://schemas.microsoft.com/office/drawing/2014/main" id="{30C8B0C9-52B0-EE84-017F-865D2681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21" y="3295105"/>
            <a:ext cx="3566622" cy="14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720000" y="174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PintOS vs OS/161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04C74-1AAC-B445-FCA1-1C6062AC67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79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E2D-6FC4-4029-8500-62AAA2F65CEC}"/>
              </a:ext>
            </a:extLst>
          </p:cNvPr>
          <p:cNvSpPr txBox="1"/>
          <p:nvPr/>
        </p:nvSpPr>
        <p:spPr>
          <a:xfrm>
            <a:off x="727874" y="1307156"/>
            <a:ext cx="3757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PintOS</a:t>
            </a:r>
            <a:endParaRPr lang="en-GB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mappatura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di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indirizzi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virtuali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fisici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per kernel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fa con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addizioni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sottrazioni</a:t>
            </a:r>
            <a:endParaRPr lang="en-GB" dirty="0">
              <a:solidFill>
                <a:schemeClr val="tx1"/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mappatura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per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processi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utente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fa con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page directory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specifica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per il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processo</a:t>
            </a:r>
            <a:endParaRPr lang="en-GB" dirty="0">
              <a:solidFill>
                <a:schemeClr val="tx1"/>
              </a:solidFill>
              <a:latin typeface="Albert Sans" panose="020B0604020202020204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tx2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933A21-9CC8-6E11-B1EF-CF89389628A0}"/>
              </a:ext>
            </a:extLst>
          </p:cNvPr>
          <p:cNvSpPr/>
          <p:nvPr/>
        </p:nvSpPr>
        <p:spPr>
          <a:xfrm>
            <a:off x="2713650" y="165637"/>
            <a:ext cx="3716700" cy="5726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F2E1-8DBE-6AA5-F4D9-168F219C8C86}"/>
              </a:ext>
            </a:extLst>
          </p:cNvPr>
          <p:cNvSpPr txBox="1"/>
          <p:nvPr/>
        </p:nvSpPr>
        <p:spPr>
          <a:xfrm>
            <a:off x="4572000" y="1307155"/>
            <a:ext cx="3757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OS/161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La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mappatura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con page table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si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applica</a:t>
            </a:r>
            <a:r>
              <a:rPr lang="en-GB" dirty="0">
                <a:solidFill>
                  <a:schemeClr val="tx1"/>
                </a:solidFill>
                <a:latin typeface="Albert Sans" panose="020B0604020202020204" charset="0"/>
                <a:cs typeface="Courier New" panose="02070309020205020404" pitchFamily="49" charset="0"/>
              </a:rPr>
              <a:t> a kernel e user memory </a:t>
            </a:r>
            <a:endParaRPr lang="en-GB" dirty="0">
              <a:solidFill>
                <a:schemeClr val="tx2">
                  <a:lumMod val="65000"/>
                </a:schemeClr>
              </a:solidFill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12" name="Google Shape;275;p36">
            <a:extLst>
              <a:ext uri="{FF2B5EF4-FFF2-40B4-BE49-F238E27FC236}">
                <a16:creationId xmlns:a16="http://schemas.microsoft.com/office/drawing/2014/main" id="{FCB4EFDE-4460-5FD0-4C3A-650242FEC837}"/>
              </a:ext>
            </a:extLst>
          </p:cNvPr>
          <p:cNvSpPr/>
          <p:nvPr/>
        </p:nvSpPr>
        <p:spPr>
          <a:xfrm rot="10800000">
            <a:off x="554216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5;p36">
            <a:extLst>
              <a:ext uri="{FF2B5EF4-FFF2-40B4-BE49-F238E27FC236}">
                <a16:creationId xmlns:a16="http://schemas.microsoft.com/office/drawing/2014/main" id="{DB0D3E90-A9B2-7FE1-7DBD-A704985AFAE8}"/>
              </a:ext>
            </a:extLst>
          </p:cNvPr>
          <p:cNvSpPr/>
          <p:nvPr/>
        </p:nvSpPr>
        <p:spPr>
          <a:xfrm rot="10800000">
            <a:off x="4419634" y="1374215"/>
            <a:ext cx="173658" cy="173658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46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64FBAE-E33E-A0C9-069B-4C342C09CD18}"/>
              </a:ext>
            </a:extLst>
          </p:cNvPr>
          <p:cNvSpPr/>
          <p:nvPr/>
        </p:nvSpPr>
        <p:spPr>
          <a:xfrm>
            <a:off x="1526992" y="3743440"/>
            <a:ext cx="2612754" cy="334270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4413DC-2B1A-8DFE-E897-BA5EFD697D93}"/>
              </a:ext>
            </a:extLst>
          </p:cNvPr>
          <p:cNvSpPr/>
          <p:nvPr/>
        </p:nvSpPr>
        <p:spPr>
          <a:xfrm>
            <a:off x="1201238" y="2051413"/>
            <a:ext cx="3264263" cy="402227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E9C1B7-3E51-E404-D032-FB78FEEFF8A4}"/>
              </a:ext>
            </a:extLst>
          </p:cNvPr>
          <p:cNvSpPr/>
          <p:nvPr/>
        </p:nvSpPr>
        <p:spPr>
          <a:xfrm>
            <a:off x="1364425" y="2826837"/>
            <a:ext cx="2906486" cy="500743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9999" y="1704599"/>
            <a:ext cx="4177583" cy="2532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Debug </a:t>
            </a:r>
            <a:r>
              <a:rPr lang="en-GB" dirty="0" err="1"/>
              <a:t>PintOS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pintos --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 run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In un </a:t>
            </a:r>
            <a:r>
              <a:rPr lang="en-GB" dirty="0" err="1"/>
              <a:t>altro</a:t>
            </a:r>
            <a:r>
              <a:rPr lang="en-GB" dirty="0"/>
              <a:t> </a:t>
            </a:r>
            <a:r>
              <a:rPr lang="en-GB" dirty="0" err="1"/>
              <a:t>terminale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/threads/build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pintos-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kernel.o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Una volta </a:t>
            </a:r>
            <a:r>
              <a:rPr lang="en-GB" dirty="0" err="1"/>
              <a:t>avviata</a:t>
            </a:r>
            <a:r>
              <a:rPr lang="en-GB" dirty="0"/>
              <a:t> la </a:t>
            </a:r>
            <a:r>
              <a:rPr lang="en-GB" dirty="0" err="1"/>
              <a:t>sessione</a:t>
            </a:r>
            <a:r>
              <a:rPr lang="en-GB" dirty="0"/>
              <a:t> di debug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indent="0" algn="ctr">
              <a:buSzPts val="1100"/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debugpintos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</p:txBody>
      </p:sp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259782" y="110770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Build + Run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A971A-8C7B-75DF-BE14-98B40140E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</a:t>
            </a:fld>
            <a:endParaRPr lang="en-GB"/>
          </a:p>
        </p:txBody>
      </p:sp>
      <p:sp>
        <p:nvSpPr>
          <p:cNvPr id="6" name="Google Shape;464;p45">
            <a:extLst>
              <a:ext uri="{FF2B5EF4-FFF2-40B4-BE49-F238E27FC236}">
                <a16:creationId xmlns:a16="http://schemas.microsoft.com/office/drawing/2014/main" id="{2F02F6E9-0A01-F3FE-7FFE-F2959BFE79AA}"/>
              </a:ext>
            </a:extLst>
          </p:cNvPr>
          <p:cNvSpPr/>
          <p:nvPr/>
        </p:nvSpPr>
        <p:spPr>
          <a:xfrm>
            <a:off x="546150" y="1807644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09FFDB-810D-F121-5FC9-C1B42DA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01" y="1059300"/>
            <a:ext cx="4288423" cy="34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Page </a:t>
            </a:r>
            <a:r>
              <a:rPr lang="it-IT" dirty="0" err="1"/>
              <a:t>Table</a:t>
            </a:r>
            <a:endParaRPr lang="it-IT"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1518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08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>
            <a:off x="5989983" y="328471"/>
            <a:ext cx="737400" cy="737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1"/>
          </p:nvPr>
        </p:nvSpPr>
        <p:spPr>
          <a:xfrm>
            <a:off x="1331513" y="1142071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Hardware Page Table Format</a:t>
            </a:r>
            <a:endParaRPr sz="1600"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subTitle" idx="2"/>
          </p:nvPr>
        </p:nvSpPr>
        <p:spPr>
          <a:xfrm>
            <a:off x="4904889" y="1142071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Funzioni di Libreria</a:t>
            </a:r>
            <a:endParaRPr sz="1600" dirty="0"/>
          </a:p>
        </p:txBody>
      </p:sp>
      <p:sp>
        <p:nvSpPr>
          <p:cNvPr id="305" name="Google Shape;305;p39"/>
          <p:cNvSpPr/>
          <p:nvPr/>
        </p:nvSpPr>
        <p:spPr>
          <a:xfrm>
            <a:off x="2416613" y="328471"/>
            <a:ext cx="737400" cy="737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2EF8B-D558-15DA-F19A-B674F9530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81</a:t>
            </a:fld>
            <a:endParaRPr lang="en-GB" dirty="0"/>
          </a:p>
        </p:txBody>
      </p:sp>
      <p:sp>
        <p:nvSpPr>
          <p:cNvPr id="3" name="Google Shape;9080;p76">
            <a:extLst>
              <a:ext uri="{FF2B5EF4-FFF2-40B4-BE49-F238E27FC236}">
                <a16:creationId xmlns:a16="http://schemas.microsoft.com/office/drawing/2014/main" id="{EABE9C24-92AC-BAF0-2668-DB7ED4E92B83}"/>
              </a:ext>
            </a:extLst>
          </p:cNvPr>
          <p:cNvSpPr/>
          <p:nvPr/>
        </p:nvSpPr>
        <p:spPr>
          <a:xfrm>
            <a:off x="2594694" y="53824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12292;p81">
            <a:extLst>
              <a:ext uri="{FF2B5EF4-FFF2-40B4-BE49-F238E27FC236}">
                <a16:creationId xmlns:a16="http://schemas.microsoft.com/office/drawing/2014/main" id="{07688A9B-8561-53B2-5306-80D77BD8D75E}"/>
              </a:ext>
            </a:extLst>
          </p:cNvPr>
          <p:cNvGrpSpPr/>
          <p:nvPr/>
        </p:nvGrpSpPr>
        <p:grpSpPr>
          <a:xfrm>
            <a:off x="6172964" y="516759"/>
            <a:ext cx="371424" cy="355446"/>
            <a:chOff x="5621097" y="1500761"/>
            <a:chExt cx="371424" cy="355446"/>
          </a:xfrm>
          <a:solidFill>
            <a:schemeClr val="bg2"/>
          </a:solidFill>
        </p:grpSpPr>
        <p:sp>
          <p:nvSpPr>
            <p:cNvPr id="5" name="Google Shape;12293;p81">
              <a:extLst>
                <a:ext uri="{FF2B5EF4-FFF2-40B4-BE49-F238E27FC236}">
                  <a16:creationId xmlns:a16="http://schemas.microsoft.com/office/drawing/2014/main" id="{758728ED-14BE-4234-4BC3-98E7AAF031EE}"/>
                </a:ext>
              </a:extLst>
            </p:cNvPr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94;p81">
              <a:extLst>
                <a:ext uri="{FF2B5EF4-FFF2-40B4-BE49-F238E27FC236}">
                  <a16:creationId xmlns:a16="http://schemas.microsoft.com/office/drawing/2014/main" id="{E1927D9A-8FDB-DDC2-DAD4-815C15C23C3D}"/>
                </a:ext>
              </a:extLst>
            </p:cNvPr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C49A2-3C66-2B53-558A-3937F9A1629B}"/>
              </a:ext>
            </a:extLst>
          </p:cNvPr>
          <p:cNvSpPr/>
          <p:nvPr/>
        </p:nvSpPr>
        <p:spPr>
          <a:xfrm>
            <a:off x="2067824" y="1659291"/>
            <a:ext cx="1512656" cy="473522"/>
          </a:xfrm>
          <a:custGeom>
            <a:avLst/>
            <a:gdLst>
              <a:gd name="connsiteX0" fmla="*/ 0 w 1512656"/>
              <a:gd name="connsiteY0" fmla="*/ 0 h 473522"/>
              <a:gd name="connsiteX1" fmla="*/ 534472 w 1512656"/>
              <a:gd name="connsiteY1" fmla="*/ 0 h 473522"/>
              <a:gd name="connsiteX2" fmla="*/ 1053817 w 1512656"/>
              <a:gd name="connsiteY2" fmla="*/ 0 h 473522"/>
              <a:gd name="connsiteX3" fmla="*/ 1512656 w 1512656"/>
              <a:gd name="connsiteY3" fmla="*/ 0 h 473522"/>
              <a:gd name="connsiteX4" fmla="*/ 1512656 w 1512656"/>
              <a:gd name="connsiteY4" fmla="*/ 473522 h 473522"/>
              <a:gd name="connsiteX5" fmla="*/ 1038690 w 1512656"/>
              <a:gd name="connsiteY5" fmla="*/ 473522 h 473522"/>
              <a:gd name="connsiteX6" fmla="*/ 534472 w 1512656"/>
              <a:gd name="connsiteY6" fmla="*/ 473522 h 473522"/>
              <a:gd name="connsiteX7" fmla="*/ 0 w 1512656"/>
              <a:gd name="connsiteY7" fmla="*/ 473522 h 473522"/>
              <a:gd name="connsiteX8" fmla="*/ 0 w 1512656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656" h="473522" fill="none" extrusionOk="0">
                <a:moveTo>
                  <a:pt x="0" y="0"/>
                </a:moveTo>
                <a:cubicBezTo>
                  <a:pt x="106931" y="5215"/>
                  <a:pt x="422734" y="10593"/>
                  <a:pt x="534472" y="0"/>
                </a:cubicBezTo>
                <a:cubicBezTo>
                  <a:pt x="646210" y="-10593"/>
                  <a:pt x="887264" y="9795"/>
                  <a:pt x="1053817" y="0"/>
                </a:cubicBezTo>
                <a:cubicBezTo>
                  <a:pt x="1220370" y="-9795"/>
                  <a:pt x="1336962" y="-22643"/>
                  <a:pt x="1512656" y="0"/>
                </a:cubicBezTo>
                <a:cubicBezTo>
                  <a:pt x="1504387" y="114433"/>
                  <a:pt x="1532548" y="328746"/>
                  <a:pt x="1512656" y="473522"/>
                </a:cubicBezTo>
                <a:cubicBezTo>
                  <a:pt x="1324950" y="463970"/>
                  <a:pt x="1230845" y="489282"/>
                  <a:pt x="1038690" y="473522"/>
                </a:cubicBezTo>
                <a:cubicBezTo>
                  <a:pt x="846535" y="457762"/>
                  <a:pt x="707814" y="484157"/>
                  <a:pt x="534472" y="473522"/>
                </a:cubicBezTo>
                <a:cubicBezTo>
                  <a:pt x="361130" y="462887"/>
                  <a:pt x="119114" y="463850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512656" h="473522" stroke="0" extrusionOk="0">
                <a:moveTo>
                  <a:pt x="0" y="0"/>
                </a:moveTo>
                <a:cubicBezTo>
                  <a:pt x="213178" y="-22748"/>
                  <a:pt x="320829" y="-22896"/>
                  <a:pt x="489092" y="0"/>
                </a:cubicBezTo>
                <a:cubicBezTo>
                  <a:pt x="657355" y="22896"/>
                  <a:pt x="743821" y="-14699"/>
                  <a:pt x="947931" y="0"/>
                </a:cubicBezTo>
                <a:cubicBezTo>
                  <a:pt x="1152041" y="14699"/>
                  <a:pt x="1249546" y="-25098"/>
                  <a:pt x="1512656" y="0"/>
                </a:cubicBezTo>
                <a:cubicBezTo>
                  <a:pt x="1500764" y="143600"/>
                  <a:pt x="1498414" y="359862"/>
                  <a:pt x="1512656" y="473522"/>
                </a:cubicBezTo>
                <a:cubicBezTo>
                  <a:pt x="1372845" y="451832"/>
                  <a:pt x="1144672" y="450229"/>
                  <a:pt x="1038690" y="473522"/>
                </a:cubicBezTo>
                <a:cubicBezTo>
                  <a:pt x="932708" y="496815"/>
                  <a:pt x="667809" y="484995"/>
                  <a:pt x="504219" y="473522"/>
                </a:cubicBezTo>
                <a:cubicBezTo>
                  <a:pt x="340629" y="462049"/>
                  <a:pt x="185487" y="480130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3" action="ppaction://hlinksldjump"/>
              </a:rPr>
              <a:t>Struttura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83D236-6247-36A2-550F-A0E9AABC8EFD}"/>
              </a:ext>
            </a:extLst>
          </p:cNvPr>
          <p:cNvSpPr/>
          <p:nvPr/>
        </p:nvSpPr>
        <p:spPr>
          <a:xfrm>
            <a:off x="1869521" y="2321953"/>
            <a:ext cx="1909263" cy="473522"/>
          </a:xfrm>
          <a:custGeom>
            <a:avLst/>
            <a:gdLst>
              <a:gd name="connsiteX0" fmla="*/ 0 w 1909263"/>
              <a:gd name="connsiteY0" fmla="*/ 0 h 473522"/>
              <a:gd name="connsiteX1" fmla="*/ 674606 w 1909263"/>
              <a:gd name="connsiteY1" fmla="*/ 0 h 473522"/>
              <a:gd name="connsiteX2" fmla="*/ 1330120 w 1909263"/>
              <a:gd name="connsiteY2" fmla="*/ 0 h 473522"/>
              <a:gd name="connsiteX3" fmla="*/ 1909263 w 1909263"/>
              <a:gd name="connsiteY3" fmla="*/ 0 h 473522"/>
              <a:gd name="connsiteX4" fmla="*/ 1909263 w 1909263"/>
              <a:gd name="connsiteY4" fmla="*/ 473522 h 473522"/>
              <a:gd name="connsiteX5" fmla="*/ 1311027 w 1909263"/>
              <a:gd name="connsiteY5" fmla="*/ 473522 h 473522"/>
              <a:gd name="connsiteX6" fmla="*/ 674606 w 1909263"/>
              <a:gd name="connsiteY6" fmla="*/ 473522 h 473522"/>
              <a:gd name="connsiteX7" fmla="*/ 0 w 1909263"/>
              <a:gd name="connsiteY7" fmla="*/ 473522 h 473522"/>
              <a:gd name="connsiteX8" fmla="*/ 0 w 1909263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263" h="473522" fill="none" extrusionOk="0">
                <a:moveTo>
                  <a:pt x="0" y="0"/>
                </a:moveTo>
                <a:cubicBezTo>
                  <a:pt x="264992" y="-13921"/>
                  <a:pt x="416222" y="32445"/>
                  <a:pt x="674606" y="0"/>
                </a:cubicBezTo>
                <a:cubicBezTo>
                  <a:pt x="932990" y="-32445"/>
                  <a:pt x="1012977" y="31245"/>
                  <a:pt x="1330120" y="0"/>
                </a:cubicBezTo>
                <a:cubicBezTo>
                  <a:pt x="1647263" y="-31245"/>
                  <a:pt x="1764455" y="-20316"/>
                  <a:pt x="1909263" y="0"/>
                </a:cubicBezTo>
                <a:cubicBezTo>
                  <a:pt x="1900994" y="114433"/>
                  <a:pt x="1929155" y="328746"/>
                  <a:pt x="1909263" y="473522"/>
                </a:cubicBezTo>
                <a:cubicBezTo>
                  <a:pt x="1708214" y="480982"/>
                  <a:pt x="1598214" y="498469"/>
                  <a:pt x="1311027" y="473522"/>
                </a:cubicBezTo>
                <a:cubicBezTo>
                  <a:pt x="1023840" y="448575"/>
                  <a:pt x="982747" y="499066"/>
                  <a:pt x="674606" y="473522"/>
                </a:cubicBezTo>
                <a:cubicBezTo>
                  <a:pt x="366465" y="447978"/>
                  <a:pt x="231819" y="444014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909263" h="473522" stroke="0" extrusionOk="0">
                <a:moveTo>
                  <a:pt x="0" y="0"/>
                </a:moveTo>
                <a:cubicBezTo>
                  <a:pt x="183753" y="29097"/>
                  <a:pt x="382319" y="-14319"/>
                  <a:pt x="617328" y="0"/>
                </a:cubicBezTo>
                <a:cubicBezTo>
                  <a:pt x="852337" y="14319"/>
                  <a:pt x="1060317" y="12346"/>
                  <a:pt x="1196471" y="0"/>
                </a:cubicBezTo>
                <a:cubicBezTo>
                  <a:pt x="1332625" y="-12346"/>
                  <a:pt x="1611568" y="-32235"/>
                  <a:pt x="1909263" y="0"/>
                </a:cubicBezTo>
                <a:cubicBezTo>
                  <a:pt x="1897371" y="143600"/>
                  <a:pt x="1895021" y="359862"/>
                  <a:pt x="1909263" y="473522"/>
                </a:cubicBezTo>
                <a:cubicBezTo>
                  <a:pt x="1741847" y="480841"/>
                  <a:pt x="1598956" y="476498"/>
                  <a:pt x="1311027" y="473522"/>
                </a:cubicBezTo>
                <a:cubicBezTo>
                  <a:pt x="1023098" y="470546"/>
                  <a:pt x="854613" y="446944"/>
                  <a:pt x="636421" y="473522"/>
                </a:cubicBezTo>
                <a:cubicBezTo>
                  <a:pt x="418229" y="500100"/>
                  <a:pt x="270803" y="474101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4" action="ppaction://hlinksldjump"/>
              </a:rPr>
              <a:t>Traduzione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4" action="ppaction://hlinksldjump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4" action="ppaction://hlinksldjump"/>
              </a:rPr>
              <a:t>indirizzi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2DA01-01F9-E89F-0E47-AA9F5F689595}"/>
              </a:ext>
            </a:extLst>
          </p:cNvPr>
          <p:cNvSpPr/>
          <p:nvPr/>
        </p:nvSpPr>
        <p:spPr>
          <a:xfrm>
            <a:off x="1869517" y="3567968"/>
            <a:ext cx="1909263" cy="473522"/>
          </a:xfrm>
          <a:custGeom>
            <a:avLst/>
            <a:gdLst>
              <a:gd name="connsiteX0" fmla="*/ 0 w 1909263"/>
              <a:gd name="connsiteY0" fmla="*/ 0 h 473522"/>
              <a:gd name="connsiteX1" fmla="*/ 674606 w 1909263"/>
              <a:gd name="connsiteY1" fmla="*/ 0 h 473522"/>
              <a:gd name="connsiteX2" fmla="*/ 1330120 w 1909263"/>
              <a:gd name="connsiteY2" fmla="*/ 0 h 473522"/>
              <a:gd name="connsiteX3" fmla="*/ 1909263 w 1909263"/>
              <a:gd name="connsiteY3" fmla="*/ 0 h 473522"/>
              <a:gd name="connsiteX4" fmla="*/ 1909263 w 1909263"/>
              <a:gd name="connsiteY4" fmla="*/ 473522 h 473522"/>
              <a:gd name="connsiteX5" fmla="*/ 1311027 w 1909263"/>
              <a:gd name="connsiteY5" fmla="*/ 473522 h 473522"/>
              <a:gd name="connsiteX6" fmla="*/ 674606 w 1909263"/>
              <a:gd name="connsiteY6" fmla="*/ 473522 h 473522"/>
              <a:gd name="connsiteX7" fmla="*/ 0 w 1909263"/>
              <a:gd name="connsiteY7" fmla="*/ 473522 h 473522"/>
              <a:gd name="connsiteX8" fmla="*/ 0 w 1909263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263" h="473522" fill="none" extrusionOk="0">
                <a:moveTo>
                  <a:pt x="0" y="0"/>
                </a:moveTo>
                <a:cubicBezTo>
                  <a:pt x="264992" y="-13921"/>
                  <a:pt x="416222" y="32445"/>
                  <a:pt x="674606" y="0"/>
                </a:cubicBezTo>
                <a:cubicBezTo>
                  <a:pt x="932990" y="-32445"/>
                  <a:pt x="1012977" y="31245"/>
                  <a:pt x="1330120" y="0"/>
                </a:cubicBezTo>
                <a:cubicBezTo>
                  <a:pt x="1647263" y="-31245"/>
                  <a:pt x="1764455" y="-20316"/>
                  <a:pt x="1909263" y="0"/>
                </a:cubicBezTo>
                <a:cubicBezTo>
                  <a:pt x="1900994" y="114433"/>
                  <a:pt x="1929155" y="328746"/>
                  <a:pt x="1909263" y="473522"/>
                </a:cubicBezTo>
                <a:cubicBezTo>
                  <a:pt x="1708214" y="480982"/>
                  <a:pt x="1598214" y="498469"/>
                  <a:pt x="1311027" y="473522"/>
                </a:cubicBezTo>
                <a:cubicBezTo>
                  <a:pt x="1023840" y="448575"/>
                  <a:pt x="982747" y="499066"/>
                  <a:pt x="674606" y="473522"/>
                </a:cubicBezTo>
                <a:cubicBezTo>
                  <a:pt x="366465" y="447978"/>
                  <a:pt x="231819" y="444014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909263" h="473522" stroke="0" extrusionOk="0">
                <a:moveTo>
                  <a:pt x="0" y="0"/>
                </a:moveTo>
                <a:cubicBezTo>
                  <a:pt x="183753" y="29097"/>
                  <a:pt x="382319" y="-14319"/>
                  <a:pt x="617328" y="0"/>
                </a:cubicBezTo>
                <a:cubicBezTo>
                  <a:pt x="852337" y="14319"/>
                  <a:pt x="1060317" y="12346"/>
                  <a:pt x="1196471" y="0"/>
                </a:cubicBezTo>
                <a:cubicBezTo>
                  <a:pt x="1332625" y="-12346"/>
                  <a:pt x="1611568" y="-32235"/>
                  <a:pt x="1909263" y="0"/>
                </a:cubicBezTo>
                <a:cubicBezTo>
                  <a:pt x="1897371" y="143600"/>
                  <a:pt x="1895021" y="359862"/>
                  <a:pt x="1909263" y="473522"/>
                </a:cubicBezTo>
                <a:cubicBezTo>
                  <a:pt x="1741847" y="480841"/>
                  <a:pt x="1598956" y="476498"/>
                  <a:pt x="1311027" y="473522"/>
                </a:cubicBezTo>
                <a:cubicBezTo>
                  <a:pt x="1023098" y="470546"/>
                  <a:pt x="854613" y="446944"/>
                  <a:pt x="636421" y="473522"/>
                </a:cubicBezTo>
                <a:cubicBezTo>
                  <a:pt x="418229" y="500100"/>
                  <a:pt x="270803" y="474101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5" action="ppaction://hlinksldjump"/>
              </a:rPr>
              <a:t>Supporto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5" action="ppaction://hlinksldjump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5" action="ppaction://hlinksldjump"/>
              </a:rPr>
              <a:t>politiche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5" action="ppaction://hlinksldjump"/>
              </a:rPr>
              <a:t>  di replacing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E64C7-9855-4A3D-EB36-0DB5521F59FC}"/>
              </a:ext>
            </a:extLst>
          </p:cNvPr>
          <p:cNvSpPr/>
          <p:nvPr/>
        </p:nvSpPr>
        <p:spPr>
          <a:xfrm>
            <a:off x="1953980" y="2987851"/>
            <a:ext cx="1740339" cy="386332"/>
          </a:xfrm>
          <a:custGeom>
            <a:avLst/>
            <a:gdLst>
              <a:gd name="connsiteX0" fmla="*/ 0 w 1740339"/>
              <a:gd name="connsiteY0" fmla="*/ 0 h 386332"/>
              <a:gd name="connsiteX1" fmla="*/ 614920 w 1740339"/>
              <a:gd name="connsiteY1" fmla="*/ 0 h 386332"/>
              <a:gd name="connsiteX2" fmla="*/ 1212436 w 1740339"/>
              <a:gd name="connsiteY2" fmla="*/ 0 h 386332"/>
              <a:gd name="connsiteX3" fmla="*/ 1740339 w 1740339"/>
              <a:gd name="connsiteY3" fmla="*/ 0 h 386332"/>
              <a:gd name="connsiteX4" fmla="*/ 1740339 w 1740339"/>
              <a:gd name="connsiteY4" fmla="*/ 386332 h 386332"/>
              <a:gd name="connsiteX5" fmla="*/ 1195033 w 1740339"/>
              <a:gd name="connsiteY5" fmla="*/ 386332 h 386332"/>
              <a:gd name="connsiteX6" fmla="*/ 614920 w 1740339"/>
              <a:gd name="connsiteY6" fmla="*/ 386332 h 386332"/>
              <a:gd name="connsiteX7" fmla="*/ 0 w 1740339"/>
              <a:gd name="connsiteY7" fmla="*/ 386332 h 386332"/>
              <a:gd name="connsiteX8" fmla="*/ 0 w 1740339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0339" h="386332" fill="none" extrusionOk="0">
                <a:moveTo>
                  <a:pt x="0" y="0"/>
                </a:moveTo>
                <a:cubicBezTo>
                  <a:pt x="201993" y="-28009"/>
                  <a:pt x="414218" y="13113"/>
                  <a:pt x="614920" y="0"/>
                </a:cubicBezTo>
                <a:cubicBezTo>
                  <a:pt x="815622" y="-13113"/>
                  <a:pt x="988229" y="27121"/>
                  <a:pt x="1212436" y="0"/>
                </a:cubicBezTo>
                <a:cubicBezTo>
                  <a:pt x="1436643" y="-27121"/>
                  <a:pt x="1541288" y="-20931"/>
                  <a:pt x="1740339" y="0"/>
                </a:cubicBezTo>
                <a:cubicBezTo>
                  <a:pt x="1745915" y="177923"/>
                  <a:pt x="1743967" y="284369"/>
                  <a:pt x="1740339" y="386332"/>
                </a:cubicBezTo>
                <a:cubicBezTo>
                  <a:pt x="1557218" y="408386"/>
                  <a:pt x="1320525" y="385993"/>
                  <a:pt x="1195033" y="386332"/>
                </a:cubicBezTo>
                <a:cubicBezTo>
                  <a:pt x="1069541" y="386671"/>
                  <a:pt x="892264" y="393770"/>
                  <a:pt x="614920" y="386332"/>
                </a:cubicBezTo>
                <a:cubicBezTo>
                  <a:pt x="337576" y="378894"/>
                  <a:pt x="206253" y="372858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40339" h="386332" stroke="0" extrusionOk="0">
                <a:moveTo>
                  <a:pt x="0" y="0"/>
                </a:moveTo>
                <a:cubicBezTo>
                  <a:pt x="156913" y="-17100"/>
                  <a:pt x="376363" y="-6132"/>
                  <a:pt x="562710" y="0"/>
                </a:cubicBezTo>
                <a:cubicBezTo>
                  <a:pt x="749057" y="6132"/>
                  <a:pt x="841796" y="-9066"/>
                  <a:pt x="1090612" y="0"/>
                </a:cubicBezTo>
                <a:cubicBezTo>
                  <a:pt x="1339428" y="9066"/>
                  <a:pt x="1431183" y="-25586"/>
                  <a:pt x="1740339" y="0"/>
                </a:cubicBezTo>
                <a:cubicBezTo>
                  <a:pt x="1732606" y="99535"/>
                  <a:pt x="1728044" y="229972"/>
                  <a:pt x="1740339" y="386332"/>
                </a:cubicBezTo>
                <a:cubicBezTo>
                  <a:pt x="1573349" y="398888"/>
                  <a:pt x="1405651" y="385598"/>
                  <a:pt x="1195033" y="386332"/>
                </a:cubicBezTo>
                <a:cubicBezTo>
                  <a:pt x="984415" y="387066"/>
                  <a:pt x="872442" y="362619"/>
                  <a:pt x="580113" y="386332"/>
                </a:cubicBezTo>
                <a:cubicBezTo>
                  <a:pt x="287784" y="410045"/>
                  <a:pt x="255294" y="410858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6" action="ppaction://hlinksldjump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6" action="ppaction://hlinksldjump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6" action="ppaction://hlinksldjump"/>
              </a:rPr>
              <a:t>pte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8DAAE-E049-0AB3-3676-AD430DC76ED0}"/>
              </a:ext>
            </a:extLst>
          </p:cNvPr>
          <p:cNvSpPr/>
          <p:nvPr/>
        </p:nvSpPr>
        <p:spPr>
          <a:xfrm>
            <a:off x="1968671" y="4222750"/>
            <a:ext cx="1710962" cy="386332"/>
          </a:xfrm>
          <a:custGeom>
            <a:avLst/>
            <a:gdLst>
              <a:gd name="connsiteX0" fmla="*/ 0 w 1710962"/>
              <a:gd name="connsiteY0" fmla="*/ 0 h 386332"/>
              <a:gd name="connsiteX1" fmla="*/ 604540 w 1710962"/>
              <a:gd name="connsiteY1" fmla="*/ 0 h 386332"/>
              <a:gd name="connsiteX2" fmla="*/ 1191970 w 1710962"/>
              <a:gd name="connsiteY2" fmla="*/ 0 h 386332"/>
              <a:gd name="connsiteX3" fmla="*/ 1710962 w 1710962"/>
              <a:gd name="connsiteY3" fmla="*/ 0 h 386332"/>
              <a:gd name="connsiteX4" fmla="*/ 1710962 w 1710962"/>
              <a:gd name="connsiteY4" fmla="*/ 386332 h 386332"/>
              <a:gd name="connsiteX5" fmla="*/ 1174861 w 1710962"/>
              <a:gd name="connsiteY5" fmla="*/ 386332 h 386332"/>
              <a:gd name="connsiteX6" fmla="*/ 604540 w 1710962"/>
              <a:gd name="connsiteY6" fmla="*/ 386332 h 386332"/>
              <a:gd name="connsiteX7" fmla="*/ 0 w 1710962"/>
              <a:gd name="connsiteY7" fmla="*/ 386332 h 386332"/>
              <a:gd name="connsiteX8" fmla="*/ 0 w 1710962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962" h="386332" fill="none" extrusionOk="0">
                <a:moveTo>
                  <a:pt x="0" y="0"/>
                </a:moveTo>
                <a:cubicBezTo>
                  <a:pt x="207268" y="24652"/>
                  <a:pt x="482763" y="-21316"/>
                  <a:pt x="604540" y="0"/>
                </a:cubicBezTo>
                <a:cubicBezTo>
                  <a:pt x="726317" y="21316"/>
                  <a:pt x="958949" y="9757"/>
                  <a:pt x="1191970" y="0"/>
                </a:cubicBezTo>
                <a:cubicBezTo>
                  <a:pt x="1424991" y="-9757"/>
                  <a:pt x="1463806" y="3101"/>
                  <a:pt x="1710962" y="0"/>
                </a:cubicBezTo>
                <a:cubicBezTo>
                  <a:pt x="1716538" y="177923"/>
                  <a:pt x="1714590" y="284369"/>
                  <a:pt x="1710962" y="386332"/>
                </a:cubicBezTo>
                <a:cubicBezTo>
                  <a:pt x="1520482" y="360082"/>
                  <a:pt x="1381363" y="406988"/>
                  <a:pt x="1174861" y="386332"/>
                </a:cubicBezTo>
                <a:cubicBezTo>
                  <a:pt x="968359" y="365676"/>
                  <a:pt x="869968" y="360733"/>
                  <a:pt x="604540" y="386332"/>
                </a:cubicBezTo>
                <a:cubicBezTo>
                  <a:pt x="339112" y="411931"/>
                  <a:pt x="229593" y="368211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10962" h="386332" stroke="0" extrusionOk="0">
                <a:moveTo>
                  <a:pt x="0" y="0"/>
                </a:moveTo>
                <a:cubicBezTo>
                  <a:pt x="139680" y="-2119"/>
                  <a:pt x="304728" y="-18421"/>
                  <a:pt x="553211" y="0"/>
                </a:cubicBezTo>
                <a:cubicBezTo>
                  <a:pt x="801694" y="18421"/>
                  <a:pt x="824431" y="-4705"/>
                  <a:pt x="1072203" y="0"/>
                </a:cubicBezTo>
                <a:cubicBezTo>
                  <a:pt x="1319975" y="4705"/>
                  <a:pt x="1568556" y="-11726"/>
                  <a:pt x="1710962" y="0"/>
                </a:cubicBezTo>
                <a:cubicBezTo>
                  <a:pt x="1703229" y="99535"/>
                  <a:pt x="1698667" y="229972"/>
                  <a:pt x="1710962" y="386332"/>
                </a:cubicBezTo>
                <a:cubicBezTo>
                  <a:pt x="1531078" y="371995"/>
                  <a:pt x="1339043" y="394563"/>
                  <a:pt x="1174861" y="386332"/>
                </a:cubicBezTo>
                <a:cubicBezTo>
                  <a:pt x="1010679" y="378101"/>
                  <a:pt x="728318" y="376320"/>
                  <a:pt x="570321" y="386332"/>
                </a:cubicBezTo>
                <a:cubicBezTo>
                  <a:pt x="412324" y="396344"/>
                  <a:pt x="135044" y="390614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7" action="ppaction://hlinksldjump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7" action="ppaction://hlinksldjump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7" action="ppaction://hlinksldjump"/>
              </a:rPr>
              <a:t>ptd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B909-07E2-2E8F-1B0C-A3C9FEE5954E}"/>
              </a:ext>
            </a:extLst>
          </p:cNvPr>
          <p:cNvSpPr/>
          <p:nvPr/>
        </p:nvSpPr>
        <p:spPr>
          <a:xfrm>
            <a:off x="5013576" y="1699751"/>
            <a:ext cx="2888748" cy="473522"/>
          </a:xfrm>
          <a:custGeom>
            <a:avLst/>
            <a:gdLst>
              <a:gd name="connsiteX0" fmla="*/ 0 w 2888748"/>
              <a:gd name="connsiteY0" fmla="*/ 0 h 473522"/>
              <a:gd name="connsiteX1" fmla="*/ 548862 w 2888748"/>
              <a:gd name="connsiteY1" fmla="*/ 0 h 473522"/>
              <a:gd name="connsiteX2" fmla="*/ 1126612 w 2888748"/>
              <a:gd name="connsiteY2" fmla="*/ 0 h 473522"/>
              <a:gd name="connsiteX3" fmla="*/ 1733249 w 2888748"/>
              <a:gd name="connsiteY3" fmla="*/ 0 h 473522"/>
              <a:gd name="connsiteX4" fmla="*/ 2339886 w 2888748"/>
              <a:gd name="connsiteY4" fmla="*/ 0 h 473522"/>
              <a:gd name="connsiteX5" fmla="*/ 2888748 w 2888748"/>
              <a:gd name="connsiteY5" fmla="*/ 0 h 473522"/>
              <a:gd name="connsiteX6" fmla="*/ 2888748 w 2888748"/>
              <a:gd name="connsiteY6" fmla="*/ 473522 h 473522"/>
              <a:gd name="connsiteX7" fmla="*/ 2253223 w 2888748"/>
              <a:gd name="connsiteY7" fmla="*/ 473522 h 473522"/>
              <a:gd name="connsiteX8" fmla="*/ 1617699 w 2888748"/>
              <a:gd name="connsiteY8" fmla="*/ 473522 h 473522"/>
              <a:gd name="connsiteX9" fmla="*/ 1039949 w 2888748"/>
              <a:gd name="connsiteY9" fmla="*/ 473522 h 473522"/>
              <a:gd name="connsiteX10" fmla="*/ 0 w 2888748"/>
              <a:gd name="connsiteY10" fmla="*/ 473522 h 473522"/>
              <a:gd name="connsiteX11" fmla="*/ 0 w 2888748"/>
              <a:gd name="connsiteY11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8748" h="473522" fill="none" extrusionOk="0">
                <a:moveTo>
                  <a:pt x="0" y="0"/>
                </a:moveTo>
                <a:cubicBezTo>
                  <a:pt x="197422" y="-6836"/>
                  <a:pt x="292100" y="-3050"/>
                  <a:pt x="548862" y="0"/>
                </a:cubicBezTo>
                <a:cubicBezTo>
                  <a:pt x="805624" y="3050"/>
                  <a:pt x="971552" y="21847"/>
                  <a:pt x="1126612" y="0"/>
                </a:cubicBezTo>
                <a:cubicBezTo>
                  <a:pt x="1281672" y="-21847"/>
                  <a:pt x="1489809" y="-29697"/>
                  <a:pt x="1733249" y="0"/>
                </a:cubicBezTo>
                <a:cubicBezTo>
                  <a:pt x="1976689" y="29697"/>
                  <a:pt x="2075690" y="-3731"/>
                  <a:pt x="2339886" y="0"/>
                </a:cubicBezTo>
                <a:cubicBezTo>
                  <a:pt x="2604082" y="3731"/>
                  <a:pt x="2636739" y="14356"/>
                  <a:pt x="2888748" y="0"/>
                </a:cubicBezTo>
                <a:cubicBezTo>
                  <a:pt x="2900772" y="161498"/>
                  <a:pt x="2904332" y="319677"/>
                  <a:pt x="2888748" y="473522"/>
                </a:cubicBezTo>
                <a:cubicBezTo>
                  <a:pt x="2664575" y="473588"/>
                  <a:pt x="2508954" y="451991"/>
                  <a:pt x="2253223" y="473522"/>
                </a:cubicBezTo>
                <a:cubicBezTo>
                  <a:pt x="1997493" y="495053"/>
                  <a:pt x="1865379" y="489365"/>
                  <a:pt x="1617699" y="473522"/>
                </a:cubicBezTo>
                <a:cubicBezTo>
                  <a:pt x="1370019" y="457679"/>
                  <a:pt x="1225075" y="481026"/>
                  <a:pt x="1039949" y="473522"/>
                </a:cubicBezTo>
                <a:cubicBezTo>
                  <a:pt x="854823" y="466019"/>
                  <a:pt x="399825" y="473828"/>
                  <a:pt x="0" y="473522"/>
                </a:cubicBezTo>
                <a:cubicBezTo>
                  <a:pt x="16345" y="315586"/>
                  <a:pt x="1719" y="206303"/>
                  <a:pt x="0" y="0"/>
                </a:cubicBezTo>
                <a:close/>
              </a:path>
              <a:path w="2888748" h="473522" stroke="0" extrusionOk="0">
                <a:moveTo>
                  <a:pt x="0" y="0"/>
                </a:moveTo>
                <a:cubicBezTo>
                  <a:pt x="232628" y="-12029"/>
                  <a:pt x="345894" y="-19508"/>
                  <a:pt x="548862" y="0"/>
                </a:cubicBezTo>
                <a:cubicBezTo>
                  <a:pt x="751830" y="19508"/>
                  <a:pt x="829374" y="-15937"/>
                  <a:pt x="1039949" y="0"/>
                </a:cubicBezTo>
                <a:cubicBezTo>
                  <a:pt x="1250524" y="15937"/>
                  <a:pt x="1466674" y="17647"/>
                  <a:pt x="1675474" y="0"/>
                </a:cubicBezTo>
                <a:cubicBezTo>
                  <a:pt x="1884275" y="-17647"/>
                  <a:pt x="1965854" y="14447"/>
                  <a:pt x="2224336" y="0"/>
                </a:cubicBezTo>
                <a:cubicBezTo>
                  <a:pt x="2482818" y="-14447"/>
                  <a:pt x="2594812" y="-22813"/>
                  <a:pt x="2888748" y="0"/>
                </a:cubicBezTo>
                <a:cubicBezTo>
                  <a:pt x="2906998" y="140367"/>
                  <a:pt x="2904600" y="280630"/>
                  <a:pt x="2888748" y="473522"/>
                </a:cubicBezTo>
                <a:cubicBezTo>
                  <a:pt x="2772211" y="452791"/>
                  <a:pt x="2586732" y="480065"/>
                  <a:pt x="2310998" y="473522"/>
                </a:cubicBezTo>
                <a:cubicBezTo>
                  <a:pt x="2035264" y="466980"/>
                  <a:pt x="1937131" y="493420"/>
                  <a:pt x="1675474" y="473522"/>
                </a:cubicBezTo>
                <a:cubicBezTo>
                  <a:pt x="1413817" y="453624"/>
                  <a:pt x="1358917" y="464391"/>
                  <a:pt x="1184387" y="473522"/>
                </a:cubicBezTo>
                <a:cubicBezTo>
                  <a:pt x="1009857" y="482653"/>
                  <a:pt x="811597" y="446747"/>
                  <a:pt x="606637" y="473522"/>
                </a:cubicBezTo>
                <a:cubicBezTo>
                  <a:pt x="401677" y="500298"/>
                  <a:pt x="251898" y="480453"/>
                  <a:pt x="0" y="473522"/>
                </a:cubicBezTo>
                <a:cubicBezTo>
                  <a:pt x="2735" y="289540"/>
                  <a:pt x="-15065" y="1987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8" action="ppaction://hlinksldjump"/>
              </a:rPr>
              <a:t>Creazione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8" action="ppaction://hlinksldjump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8" action="ppaction://hlinksldjump"/>
              </a:rPr>
              <a:t>distruzione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8" action="ppaction://hlinksldjump"/>
              </a:rPr>
              <a:t> e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8" action="ppaction://hlinksldjump"/>
              </a:rPr>
              <a:t>attivazione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162D11-B0E4-3481-4029-903C61D5DAED}"/>
              </a:ext>
            </a:extLst>
          </p:cNvPr>
          <p:cNvSpPr/>
          <p:nvPr/>
        </p:nvSpPr>
        <p:spPr>
          <a:xfrm>
            <a:off x="5347036" y="2362413"/>
            <a:ext cx="2221828" cy="473522"/>
          </a:xfrm>
          <a:custGeom>
            <a:avLst/>
            <a:gdLst>
              <a:gd name="connsiteX0" fmla="*/ 0 w 2221828"/>
              <a:gd name="connsiteY0" fmla="*/ 0 h 473522"/>
              <a:gd name="connsiteX1" fmla="*/ 533239 w 2221828"/>
              <a:gd name="connsiteY1" fmla="*/ 0 h 473522"/>
              <a:gd name="connsiteX2" fmla="*/ 1088696 w 2221828"/>
              <a:gd name="connsiteY2" fmla="*/ 0 h 473522"/>
              <a:gd name="connsiteX3" fmla="*/ 1644153 w 2221828"/>
              <a:gd name="connsiteY3" fmla="*/ 0 h 473522"/>
              <a:gd name="connsiteX4" fmla="*/ 2221828 w 2221828"/>
              <a:gd name="connsiteY4" fmla="*/ 0 h 473522"/>
              <a:gd name="connsiteX5" fmla="*/ 2221828 w 2221828"/>
              <a:gd name="connsiteY5" fmla="*/ 473522 h 473522"/>
              <a:gd name="connsiteX6" fmla="*/ 1666371 w 2221828"/>
              <a:gd name="connsiteY6" fmla="*/ 473522 h 473522"/>
              <a:gd name="connsiteX7" fmla="*/ 1155351 w 2221828"/>
              <a:gd name="connsiteY7" fmla="*/ 473522 h 473522"/>
              <a:gd name="connsiteX8" fmla="*/ 644330 w 2221828"/>
              <a:gd name="connsiteY8" fmla="*/ 473522 h 473522"/>
              <a:gd name="connsiteX9" fmla="*/ 0 w 2221828"/>
              <a:gd name="connsiteY9" fmla="*/ 473522 h 473522"/>
              <a:gd name="connsiteX10" fmla="*/ 0 w 2221828"/>
              <a:gd name="connsiteY10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1828" h="473522" fill="none" extrusionOk="0">
                <a:moveTo>
                  <a:pt x="0" y="0"/>
                </a:moveTo>
                <a:cubicBezTo>
                  <a:pt x="188788" y="4709"/>
                  <a:pt x="281048" y="-20297"/>
                  <a:pt x="533239" y="0"/>
                </a:cubicBezTo>
                <a:cubicBezTo>
                  <a:pt x="785430" y="20297"/>
                  <a:pt x="967582" y="17605"/>
                  <a:pt x="1088696" y="0"/>
                </a:cubicBezTo>
                <a:cubicBezTo>
                  <a:pt x="1209810" y="-17605"/>
                  <a:pt x="1416596" y="-1879"/>
                  <a:pt x="1644153" y="0"/>
                </a:cubicBezTo>
                <a:cubicBezTo>
                  <a:pt x="1871710" y="1879"/>
                  <a:pt x="1945387" y="-23250"/>
                  <a:pt x="2221828" y="0"/>
                </a:cubicBezTo>
                <a:cubicBezTo>
                  <a:pt x="2233925" y="214231"/>
                  <a:pt x="2243001" y="346237"/>
                  <a:pt x="2221828" y="473522"/>
                </a:cubicBezTo>
                <a:cubicBezTo>
                  <a:pt x="2081208" y="480913"/>
                  <a:pt x="1874908" y="490508"/>
                  <a:pt x="1666371" y="473522"/>
                </a:cubicBezTo>
                <a:cubicBezTo>
                  <a:pt x="1457834" y="456536"/>
                  <a:pt x="1362859" y="485662"/>
                  <a:pt x="1155351" y="473522"/>
                </a:cubicBezTo>
                <a:cubicBezTo>
                  <a:pt x="947843" y="461382"/>
                  <a:pt x="833524" y="488595"/>
                  <a:pt x="644330" y="473522"/>
                </a:cubicBezTo>
                <a:cubicBezTo>
                  <a:pt x="455136" y="458449"/>
                  <a:pt x="228118" y="493915"/>
                  <a:pt x="0" y="473522"/>
                </a:cubicBezTo>
                <a:cubicBezTo>
                  <a:pt x="-2960" y="265033"/>
                  <a:pt x="-16938" y="143770"/>
                  <a:pt x="0" y="0"/>
                </a:cubicBezTo>
                <a:close/>
              </a:path>
              <a:path w="2221828" h="473522" stroke="0" extrusionOk="0">
                <a:moveTo>
                  <a:pt x="0" y="0"/>
                </a:moveTo>
                <a:cubicBezTo>
                  <a:pt x="228205" y="10806"/>
                  <a:pt x="328798" y="11958"/>
                  <a:pt x="533239" y="0"/>
                </a:cubicBezTo>
                <a:cubicBezTo>
                  <a:pt x="737680" y="-11958"/>
                  <a:pt x="894980" y="14958"/>
                  <a:pt x="1022041" y="0"/>
                </a:cubicBezTo>
                <a:cubicBezTo>
                  <a:pt x="1149102" y="-14958"/>
                  <a:pt x="1401893" y="15961"/>
                  <a:pt x="1621934" y="0"/>
                </a:cubicBezTo>
                <a:cubicBezTo>
                  <a:pt x="1841975" y="-15961"/>
                  <a:pt x="1990574" y="-18295"/>
                  <a:pt x="2221828" y="0"/>
                </a:cubicBezTo>
                <a:cubicBezTo>
                  <a:pt x="2236441" y="220138"/>
                  <a:pt x="2223888" y="314614"/>
                  <a:pt x="2221828" y="473522"/>
                </a:cubicBezTo>
                <a:cubicBezTo>
                  <a:pt x="2069668" y="477810"/>
                  <a:pt x="1952504" y="474198"/>
                  <a:pt x="1710808" y="473522"/>
                </a:cubicBezTo>
                <a:cubicBezTo>
                  <a:pt x="1469112" y="472846"/>
                  <a:pt x="1430740" y="480341"/>
                  <a:pt x="1199787" y="473522"/>
                </a:cubicBezTo>
                <a:cubicBezTo>
                  <a:pt x="968834" y="466703"/>
                  <a:pt x="759376" y="449290"/>
                  <a:pt x="599894" y="473522"/>
                </a:cubicBezTo>
                <a:cubicBezTo>
                  <a:pt x="440412" y="497754"/>
                  <a:pt x="145472" y="464341"/>
                  <a:pt x="0" y="473522"/>
                </a:cubicBezTo>
                <a:cubicBezTo>
                  <a:pt x="7832" y="360233"/>
                  <a:pt x="-23311" y="18496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9" action="ppaction://hlinksldjump"/>
              </a:rPr>
              <a:t>Ispezione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9" action="ppaction://hlinksldjump"/>
              </a:rPr>
              <a:t> e update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41A924-DBB9-7583-25C5-9C78CCC9624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824152" y="2132813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E4D61C-CA5A-8BA5-EDF0-A391D5B9DAB7}"/>
              </a:ext>
            </a:extLst>
          </p:cNvPr>
          <p:cNvCxnSpPr>
            <a:cxnSpLocks/>
          </p:cNvCxnSpPr>
          <p:nvPr/>
        </p:nvCxnSpPr>
        <p:spPr>
          <a:xfrm>
            <a:off x="2824152" y="2797093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AD748B-C663-7234-E41F-E1D4CA4B5E15}"/>
              </a:ext>
            </a:extLst>
          </p:cNvPr>
          <p:cNvCxnSpPr>
            <a:cxnSpLocks/>
          </p:cNvCxnSpPr>
          <p:nvPr/>
        </p:nvCxnSpPr>
        <p:spPr>
          <a:xfrm>
            <a:off x="2824151" y="3394091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54D811-E510-6A6F-2AAA-1693C555957B}"/>
              </a:ext>
            </a:extLst>
          </p:cNvPr>
          <p:cNvCxnSpPr>
            <a:cxnSpLocks/>
          </p:cNvCxnSpPr>
          <p:nvPr/>
        </p:nvCxnSpPr>
        <p:spPr>
          <a:xfrm>
            <a:off x="2824150" y="4033609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4DD03F-229C-4DE5-AFD2-5515392304AA}"/>
              </a:ext>
            </a:extLst>
          </p:cNvPr>
          <p:cNvCxnSpPr>
            <a:cxnSpLocks/>
          </p:cNvCxnSpPr>
          <p:nvPr/>
        </p:nvCxnSpPr>
        <p:spPr>
          <a:xfrm>
            <a:off x="6457949" y="2173273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4129381-74B4-A0F2-0FBA-CD325135964D}"/>
              </a:ext>
            </a:extLst>
          </p:cNvPr>
          <p:cNvSpPr/>
          <p:nvPr/>
        </p:nvSpPr>
        <p:spPr>
          <a:xfrm>
            <a:off x="5301270" y="3034684"/>
            <a:ext cx="2313357" cy="473522"/>
          </a:xfrm>
          <a:custGeom>
            <a:avLst/>
            <a:gdLst>
              <a:gd name="connsiteX0" fmla="*/ 0 w 2313357"/>
              <a:gd name="connsiteY0" fmla="*/ 0 h 473522"/>
              <a:gd name="connsiteX1" fmla="*/ 555206 w 2313357"/>
              <a:gd name="connsiteY1" fmla="*/ 0 h 473522"/>
              <a:gd name="connsiteX2" fmla="*/ 1133545 w 2313357"/>
              <a:gd name="connsiteY2" fmla="*/ 0 h 473522"/>
              <a:gd name="connsiteX3" fmla="*/ 1711884 w 2313357"/>
              <a:gd name="connsiteY3" fmla="*/ 0 h 473522"/>
              <a:gd name="connsiteX4" fmla="*/ 2313357 w 2313357"/>
              <a:gd name="connsiteY4" fmla="*/ 0 h 473522"/>
              <a:gd name="connsiteX5" fmla="*/ 2313357 w 2313357"/>
              <a:gd name="connsiteY5" fmla="*/ 473522 h 473522"/>
              <a:gd name="connsiteX6" fmla="*/ 1735018 w 2313357"/>
              <a:gd name="connsiteY6" fmla="*/ 473522 h 473522"/>
              <a:gd name="connsiteX7" fmla="*/ 1202946 w 2313357"/>
              <a:gd name="connsiteY7" fmla="*/ 473522 h 473522"/>
              <a:gd name="connsiteX8" fmla="*/ 670874 w 2313357"/>
              <a:gd name="connsiteY8" fmla="*/ 473522 h 473522"/>
              <a:gd name="connsiteX9" fmla="*/ 0 w 2313357"/>
              <a:gd name="connsiteY9" fmla="*/ 473522 h 473522"/>
              <a:gd name="connsiteX10" fmla="*/ 0 w 2313357"/>
              <a:gd name="connsiteY10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3357" h="473522" fill="none" extrusionOk="0">
                <a:moveTo>
                  <a:pt x="0" y="0"/>
                </a:moveTo>
                <a:cubicBezTo>
                  <a:pt x="189138" y="-17994"/>
                  <a:pt x="373897" y="-18061"/>
                  <a:pt x="555206" y="0"/>
                </a:cubicBezTo>
                <a:cubicBezTo>
                  <a:pt x="736515" y="18061"/>
                  <a:pt x="956180" y="-4303"/>
                  <a:pt x="1133545" y="0"/>
                </a:cubicBezTo>
                <a:cubicBezTo>
                  <a:pt x="1310910" y="4303"/>
                  <a:pt x="1534315" y="-11191"/>
                  <a:pt x="1711884" y="0"/>
                </a:cubicBezTo>
                <a:cubicBezTo>
                  <a:pt x="1889453" y="11191"/>
                  <a:pt x="2155168" y="-1377"/>
                  <a:pt x="2313357" y="0"/>
                </a:cubicBezTo>
                <a:cubicBezTo>
                  <a:pt x="2325454" y="214231"/>
                  <a:pt x="2334530" y="346237"/>
                  <a:pt x="2313357" y="473522"/>
                </a:cubicBezTo>
                <a:cubicBezTo>
                  <a:pt x="2175924" y="459565"/>
                  <a:pt x="1942683" y="499149"/>
                  <a:pt x="1735018" y="473522"/>
                </a:cubicBezTo>
                <a:cubicBezTo>
                  <a:pt x="1527353" y="447895"/>
                  <a:pt x="1392196" y="450438"/>
                  <a:pt x="1202946" y="473522"/>
                </a:cubicBezTo>
                <a:cubicBezTo>
                  <a:pt x="1013696" y="496606"/>
                  <a:pt x="917814" y="448351"/>
                  <a:pt x="670874" y="473522"/>
                </a:cubicBezTo>
                <a:cubicBezTo>
                  <a:pt x="423934" y="498693"/>
                  <a:pt x="268959" y="472055"/>
                  <a:pt x="0" y="473522"/>
                </a:cubicBezTo>
                <a:cubicBezTo>
                  <a:pt x="-2960" y="265033"/>
                  <a:pt x="-16938" y="143770"/>
                  <a:pt x="0" y="0"/>
                </a:cubicBezTo>
                <a:close/>
              </a:path>
              <a:path w="2313357" h="473522" stroke="0" extrusionOk="0">
                <a:moveTo>
                  <a:pt x="0" y="0"/>
                </a:moveTo>
                <a:cubicBezTo>
                  <a:pt x="137751" y="-5275"/>
                  <a:pt x="299450" y="24767"/>
                  <a:pt x="555206" y="0"/>
                </a:cubicBezTo>
                <a:cubicBezTo>
                  <a:pt x="810962" y="-24767"/>
                  <a:pt x="839384" y="3622"/>
                  <a:pt x="1064144" y="0"/>
                </a:cubicBezTo>
                <a:cubicBezTo>
                  <a:pt x="1288904" y="-3622"/>
                  <a:pt x="1546687" y="2764"/>
                  <a:pt x="1688751" y="0"/>
                </a:cubicBezTo>
                <a:cubicBezTo>
                  <a:pt x="1830815" y="-2764"/>
                  <a:pt x="2144424" y="-22180"/>
                  <a:pt x="2313357" y="0"/>
                </a:cubicBezTo>
                <a:cubicBezTo>
                  <a:pt x="2327970" y="220138"/>
                  <a:pt x="2315417" y="314614"/>
                  <a:pt x="2313357" y="473522"/>
                </a:cubicBezTo>
                <a:cubicBezTo>
                  <a:pt x="2076112" y="450414"/>
                  <a:pt x="2032109" y="475155"/>
                  <a:pt x="1781285" y="473522"/>
                </a:cubicBezTo>
                <a:cubicBezTo>
                  <a:pt x="1530461" y="471889"/>
                  <a:pt x="1429084" y="484295"/>
                  <a:pt x="1249213" y="473522"/>
                </a:cubicBezTo>
                <a:cubicBezTo>
                  <a:pt x="1069342" y="462749"/>
                  <a:pt x="792655" y="447916"/>
                  <a:pt x="624606" y="473522"/>
                </a:cubicBezTo>
                <a:cubicBezTo>
                  <a:pt x="456557" y="499128"/>
                  <a:pt x="250064" y="494756"/>
                  <a:pt x="0" y="473522"/>
                </a:cubicBezTo>
                <a:cubicBezTo>
                  <a:pt x="7832" y="360233"/>
                  <a:pt x="-23311" y="18496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10" action="ppaction://hlinksldjump"/>
              </a:rPr>
              <a:t>Gestione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10" action="ppaction://hlinksldjump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  <a:hlinkClick r:id="rId10" action="ppaction://hlinksldjump"/>
              </a:rPr>
              <a:t>delle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  <a:hlinkClick r:id="rId10" action="ppaction://hlinksldjump"/>
              </a:rPr>
              <a:t> entry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92E22E-6352-BDD5-D325-A90541035D7C}"/>
              </a:ext>
            </a:extLst>
          </p:cNvPr>
          <p:cNvCxnSpPr>
            <a:cxnSpLocks/>
          </p:cNvCxnSpPr>
          <p:nvPr/>
        </p:nvCxnSpPr>
        <p:spPr>
          <a:xfrm>
            <a:off x="6448996" y="2840819"/>
            <a:ext cx="1" cy="1891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3158414" y="524304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563764" y="538965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E31EF-6BAB-93AE-B1C6-7783406BECE7}"/>
              </a:ext>
            </a:extLst>
          </p:cNvPr>
          <p:cNvSpPr/>
          <p:nvPr/>
        </p:nvSpPr>
        <p:spPr>
          <a:xfrm>
            <a:off x="3757005" y="454448"/>
            <a:ext cx="1512656" cy="473522"/>
          </a:xfrm>
          <a:custGeom>
            <a:avLst/>
            <a:gdLst>
              <a:gd name="connsiteX0" fmla="*/ 0 w 1512656"/>
              <a:gd name="connsiteY0" fmla="*/ 0 h 473522"/>
              <a:gd name="connsiteX1" fmla="*/ 534472 w 1512656"/>
              <a:gd name="connsiteY1" fmla="*/ 0 h 473522"/>
              <a:gd name="connsiteX2" fmla="*/ 1053817 w 1512656"/>
              <a:gd name="connsiteY2" fmla="*/ 0 h 473522"/>
              <a:gd name="connsiteX3" fmla="*/ 1512656 w 1512656"/>
              <a:gd name="connsiteY3" fmla="*/ 0 h 473522"/>
              <a:gd name="connsiteX4" fmla="*/ 1512656 w 1512656"/>
              <a:gd name="connsiteY4" fmla="*/ 473522 h 473522"/>
              <a:gd name="connsiteX5" fmla="*/ 1038690 w 1512656"/>
              <a:gd name="connsiteY5" fmla="*/ 473522 h 473522"/>
              <a:gd name="connsiteX6" fmla="*/ 534472 w 1512656"/>
              <a:gd name="connsiteY6" fmla="*/ 473522 h 473522"/>
              <a:gd name="connsiteX7" fmla="*/ 0 w 1512656"/>
              <a:gd name="connsiteY7" fmla="*/ 473522 h 473522"/>
              <a:gd name="connsiteX8" fmla="*/ 0 w 1512656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656" h="473522" fill="none" extrusionOk="0">
                <a:moveTo>
                  <a:pt x="0" y="0"/>
                </a:moveTo>
                <a:cubicBezTo>
                  <a:pt x="106931" y="5215"/>
                  <a:pt x="422734" y="10593"/>
                  <a:pt x="534472" y="0"/>
                </a:cubicBezTo>
                <a:cubicBezTo>
                  <a:pt x="646210" y="-10593"/>
                  <a:pt x="887264" y="9795"/>
                  <a:pt x="1053817" y="0"/>
                </a:cubicBezTo>
                <a:cubicBezTo>
                  <a:pt x="1220370" y="-9795"/>
                  <a:pt x="1336962" y="-22643"/>
                  <a:pt x="1512656" y="0"/>
                </a:cubicBezTo>
                <a:cubicBezTo>
                  <a:pt x="1504387" y="114433"/>
                  <a:pt x="1532548" y="328746"/>
                  <a:pt x="1512656" y="473522"/>
                </a:cubicBezTo>
                <a:cubicBezTo>
                  <a:pt x="1324950" y="463970"/>
                  <a:pt x="1230845" y="489282"/>
                  <a:pt x="1038690" y="473522"/>
                </a:cubicBezTo>
                <a:cubicBezTo>
                  <a:pt x="846535" y="457762"/>
                  <a:pt x="707814" y="484157"/>
                  <a:pt x="534472" y="473522"/>
                </a:cubicBezTo>
                <a:cubicBezTo>
                  <a:pt x="361130" y="462887"/>
                  <a:pt x="119114" y="463850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512656" h="473522" stroke="0" extrusionOk="0">
                <a:moveTo>
                  <a:pt x="0" y="0"/>
                </a:moveTo>
                <a:cubicBezTo>
                  <a:pt x="213178" y="-22748"/>
                  <a:pt x="320829" y="-22896"/>
                  <a:pt x="489092" y="0"/>
                </a:cubicBezTo>
                <a:cubicBezTo>
                  <a:pt x="657355" y="22896"/>
                  <a:pt x="743821" y="-14699"/>
                  <a:pt x="947931" y="0"/>
                </a:cubicBezTo>
                <a:cubicBezTo>
                  <a:pt x="1152041" y="14699"/>
                  <a:pt x="1249546" y="-25098"/>
                  <a:pt x="1512656" y="0"/>
                </a:cubicBezTo>
                <a:cubicBezTo>
                  <a:pt x="1500764" y="143600"/>
                  <a:pt x="1498414" y="359862"/>
                  <a:pt x="1512656" y="473522"/>
                </a:cubicBezTo>
                <a:cubicBezTo>
                  <a:pt x="1372845" y="451832"/>
                  <a:pt x="1144672" y="450229"/>
                  <a:pt x="1038690" y="473522"/>
                </a:cubicBezTo>
                <a:cubicBezTo>
                  <a:pt x="932708" y="496815"/>
                  <a:pt x="667809" y="484995"/>
                  <a:pt x="504219" y="473522"/>
                </a:cubicBezTo>
                <a:cubicBezTo>
                  <a:pt x="340629" y="462049"/>
                  <a:pt x="185487" y="480130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Struttura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C27457-CC98-9F5F-C344-AA9384D7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17" y="1128219"/>
            <a:ext cx="5979165" cy="3639044"/>
          </a:xfrm>
          <a:prstGeom prst="rect">
            <a:avLst/>
          </a:prstGeom>
        </p:spPr>
      </p:pic>
      <p:sp>
        <p:nvSpPr>
          <p:cNvPr id="8" name="Google Shape;305;p39">
            <a:extLst>
              <a:ext uri="{FF2B5EF4-FFF2-40B4-BE49-F238E27FC236}">
                <a16:creationId xmlns:a16="http://schemas.microsoft.com/office/drawing/2014/main" id="{30EE1A74-C858-FADC-0DB6-3271B0FD29A1}"/>
              </a:ext>
            </a:extLst>
          </p:cNvPr>
          <p:cNvSpPr/>
          <p:nvPr/>
        </p:nvSpPr>
        <p:spPr>
          <a:xfrm>
            <a:off x="7777950" y="358605"/>
            <a:ext cx="737400" cy="737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9080;p76">
            <a:extLst>
              <a:ext uri="{FF2B5EF4-FFF2-40B4-BE49-F238E27FC236}">
                <a16:creationId xmlns:a16="http://schemas.microsoft.com/office/drawing/2014/main" id="{DFDF7E33-3DBA-5DD3-F0F5-554C1B2EB52B}"/>
              </a:ext>
            </a:extLst>
          </p:cNvPr>
          <p:cNvSpPr/>
          <p:nvPr/>
        </p:nvSpPr>
        <p:spPr>
          <a:xfrm>
            <a:off x="7956031" y="568383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01;p39">
            <a:extLst>
              <a:ext uri="{FF2B5EF4-FFF2-40B4-BE49-F238E27FC236}">
                <a16:creationId xmlns:a16="http://schemas.microsoft.com/office/drawing/2014/main" id="{2F11F03C-87CC-878F-8B95-56125F060D33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0F5E2-F31D-3B8C-0596-66905D282FE4}"/>
              </a:ext>
            </a:extLst>
          </p:cNvPr>
          <p:cNvSpPr/>
          <p:nvPr/>
        </p:nvSpPr>
        <p:spPr>
          <a:xfrm>
            <a:off x="3558701" y="454448"/>
            <a:ext cx="1909263" cy="473522"/>
          </a:xfrm>
          <a:custGeom>
            <a:avLst/>
            <a:gdLst>
              <a:gd name="connsiteX0" fmla="*/ 0 w 1909263"/>
              <a:gd name="connsiteY0" fmla="*/ 0 h 473522"/>
              <a:gd name="connsiteX1" fmla="*/ 674606 w 1909263"/>
              <a:gd name="connsiteY1" fmla="*/ 0 h 473522"/>
              <a:gd name="connsiteX2" fmla="*/ 1330120 w 1909263"/>
              <a:gd name="connsiteY2" fmla="*/ 0 h 473522"/>
              <a:gd name="connsiteX3" fmla="*/ 1909263 w 1909263"/>
              <a:gd name="connsiteY3" fmla="*/ 0 h 473522"/>
              <a:gd name="connsiteX4" fmla="*/ 1909263 w 1909263"/>
              <a:gd name="connsiteY4" fmla="*/ 473522 h 473522"/>
              <a:gd name="connsiteX5" fmla="*/ 1311027 w 1909263"/>
              <a:gd name="connsiteY5" fmla="*/ 473522 h 473522"/>
              <a:gd name="connsiteX6" fmla="*/ 674606 w 1909263"/>
              <a:gd name="connsiteY6" fmla="*/ 473522 h 473522"/>
              <a:gd name="connsiteX7" fmla="*/ 0 w 1909263"/>
              <a:gd name="connsiteY7" fmla="*/ 473522 h 473522"/>
              <a:gd name="connsiteX8" fmla="*/ 0 w 1909263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263" h="473522" fill="none" extrusionOk="0">
                <a:moveTo>
                  <a:pt x="0" y="0"/>
                </a:moveTo>
                <a:cubicBezTo>
                  <a:pt x="264992" y="-13921"/>
                  <a:pt x="416222" y="32445"/>
                  <a:pt x="674606" y="0"/>
                </a:cubicBezTo>
                <a:cubicBezTo>
                  <a:pt x="932990" y="-32445"/>
                  <a:pt x="1012977" y="31245"/>
                  <a:pt x="1330120" y="0"/>
                </a:cubicBezTo>
                <a:cubicBezTo>
                  <a:pt x="1647263" y="-31245"/>
                  <a:pt x="1764455" y="-20316"/>
                  <a:pt x="1909263" y="0"/>
                </a:cubicBezTo>
                <a:cubicBezTo>
                  <a:pt x="1900994" y="114433"/>
                  <a:pt x="1929155" y="328746"/>
                  <a:pt x="1909263" y="473522"/>
                </a:cubicBezTo>
                <a:cubicBezTo>
                  <a:pt x="1708214" y="480982"/>
                  <a:pt x="1598214" y="498469"/>
                  <a:pt x="1311027" y="473522"/>
                </a:cubicBezTo>
                <a:cubicBezTo>
                  <a:pt x="1023840" y="448575"/>
                  <a:pt x="982747" y="499066"/>
                  <a:pt x="674606" y="473522"/>
                </a:cubicBezTo>
                <a:cubicBezTo>
                  <a:pt x="366465" y="447978"/>
                  <a:pt x="231819" y="444014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909263" h="473522" stroke="0" extrusionOk="0">
                <a:moveTo>
                  <a:pt x="0" y="0"/>
                </a:moveTo>
                <a:cubicBezTo>
                  <a:pt x="183753" y="29097"/>
                  <a:pt x="382319" y="-14319"/>
                  <a:pt x="617328" y="0"/>
                </a:cubicBezTo>
                <a:cubicBezTo>
                  <a:pt x="852337" y="14319"/>
                  <a:pt x="1060317" y="12346"/>
                  <a:pt x="1196471" y="0"/>
                </a:cubicBezTo>
                <a:cubicBezTo>
                  <a:pt x="1332625" y="-12346"/>
                  <a:pt x="1611568" y="-32235"/>
                  <a:pt x="1909263" y="0"/>
                </a:cubicBezTo>
                <a:cubicBezTo>
                  <a:pt x="1897371" y="143600"/>
                  <a:pt x="1895021" y="359862"/>
                  <a:pt x="1909263" y="473522"/>
                </a:cubicBezTo>
                <a:cubicBezTo>
                  <a:pt x="1741847" y="480841"/>
                  <a:pt x="1598956" y="476498"/>
                  <a:pt x="1311027" y="473522"/>
                </a:cubicBezTo>
                <a:cubicBezTo>
                  <a:pt x="1023098" y="470546"/>
                  <a:pt x="854613" y="446944"/>
                  <a:pt x="636421" y="473522"/>
                </a:cubicBezTo>
                <a:cubicBezTo>
                  <a:pt x="418229" y="500100"/>
                  <a:pt x="270803" y="474101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Traduzione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indirizzi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CC357-2072-23D0-01C0-AFE64536B5A5}"/>
              </a:ext>
            </a:extLst>
          </p:cNvPr>
          <p:cNvSpPr txBox="1"/>
          <p:nvPr/>
        </p:nvSpPr>
        <p:spPr>
          <a:xfrm>
            <a:off x="820057" y="1193800"/>
            <a:ext cx="3945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traduzione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indirizzi</a:t>
            </a:r>
            <a:r>
              <a:rPr lang="en-GB" dirty="0"/>
              <a:t> </a:t>
            </a:r>
            <a:r>
              <a:rPr lang="en-GB" dirty="0" err="1"/>
              <a:t>avviene</a:t>
            </a:r>
            <a:r>
              <a:rPr lang="en-GB" dirty="0"/>
              <a:t> in </a:t>
            </a:r>
            <a:r>
              <a:rPr lang="en-GB" b="1" dirty="0" err="1"/>
              <a:t>tre</a:t>
            </a:r>
            <a:r>
              <a:rPr lang="en-GB" b="1" dirty="0"/>
              <a:t> step</a:t>
            </a:r>
            <a:r>
              <a:rPr lang="en-GB" dirty="0"/>
              <a:t>: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FB39C0-1780-2555-5602-5DE211E2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2943" y="1594337"/>
            <a:ext cx="6718114" cy="2798290"/>
          </a:xfrm>
          <a:prstGeom prst="rect">
            <a:avLst/>
          </a:prstGeom>
        </p:spPr>
      </p:pic>
      <p:sp>
        <p:nvSpPr>
          <p:cNvPr id="3" name="Google Shape;301;p39">
            <a:extLst>
              <a:ext uri="{FF2B5EF4-FFF2-40B4-BE49-F238E27FC236}">
                <a16:creationId xmlns:a16="http://schemas.microsoft.com/office/drawing/2014/main" id="{358BA2E0-C678-95DE-A355-0540F7B9349C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42735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84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E71BA-D244-20F3-26DA-E90D83C7D9FD}"/>
              </a:ext>
            </a:extLst>
          </p:cNvPr>
          <p:cNvSpPr/>
          <p:nvPr/>
        </p:nvSpPr>
        <p:spPr>
          <a:xfrm>
            <a:off x="3701830" y="498043"/>
            <a:ext cx="1740339" cy="386332"/>
          </a:xfrm>
          <a:custGeom>
            <a:avLst/>
            <a:gdLst>
              <a:gd name="connsiteX0" fmla="*/ 0 w 1740339"/>
              <a:gd name="connsiteY0" fmla="*/ 0 h 386332"/>
              <a:gd name="connsiteX1" fmla="*/ 614920 w 1740339"/>
              <a:gd name="connsiteY1" fmla="*/ 0 h 386332"/>
              <a:gd name="connsiteX2" fmla="*/ 1212436 w 1740339"/>
              <a:gd name="connsiteY2" fmla="*/ 0 h 386332"/>
              <a:gd name="connsiteX3" fmla="*/ 1740339 w 1740339"/>
              <a:gd name="connsiteY3" fmla="*/ 0 h 386332"/>
              <a:gd name="connsiteX4" fmla="*/ 1740339 w 1740339"/>
              <a:gd name="connsiteY4" fmla="*/ 386332 h 386332"/>
              <a:gd name="connsiteX5" fmla="*/ 1195033 w 1740339"/>
              <a:gd name="connsiteY5" fmla="*/ 386332 h 386332"/>
              <a:gd name="connsiteX6" fmla="*/ 614920 w 1740339"/>
              <a:gd name="connsiteY6" fmla="*/ 386332 h 386332"/>
              <a:gd name="connsiteX7" fmla="*/ 0 w 1740339"/>
              <a:gd name="connsiteY7" fmla="*/ 386332 h 386332"/>
              <a:gd name="connsiteX8" fmla="*/ 0 w 1740339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0339" h="386332" fill="none" extrusionOk="0">
                <a:moveTo>
                  <a:pt x="0" y="0"/>
                </a:moveTo>
                <a:cubicBezTo>
                  <a:pt x="201993" y="-28009"/>
                  <a:pt x="414218" y="13113"/>
                  <a:pt x="614920" y="0"/>
                </a:cubicBezTo>
                <a:cubicBezTo>
                  <a:pt x="815622" y="-13113"/>
                  <a:pt x="988229" y="27121"/>
                  <a:pt x="1212436" y="0"/>
                </a:cubicBezTo>
                <a:cubicBezTo>
                  <a:pt x="1436643" y="-27121"/>
                  <a:pt x="1541288" y="-20931"/>
                  <a:pt x="1740339" y="0"/>
                </a:cubicBezTo>
                <a:cubicBezTo>
                  <a:pt x="1745915" y="177923"/>
                  <a:pt x="1743967" y="284369"/>
                  <a:pt x="1740339" y="386332"/>
                </a:cubicBezTo>
                <a:cubicBezTo>
                  <a:pt x="1557218" y="408386"/>
                  <a:pt x="1320525" y="385993"/>
                  <a:pt x="1195033" y="386332"/>
                </a:cubicBezTo>
                <a:cubicBezTo>
                  <a:pt x="1069541" y="386671"/>
                  <a:pt x="892264" y="393770"/>
                  <a:pt x="614920" y="386332"/>
                </a:cubicBezTo>
                <a:cubicBezTo>
                  <a:pt x="337576" y="378894"/>
                  <a:pt x="206253" y="372858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40339" h="386332" stroke="0" extrusionOk="0">
                <a:moveTo>
                  <a:pt x="0" y="0"/>
                </a:moveTo>
                <a:cubicBezTo>
                  <a:pt x="156913" y="-17100"/>
                  <a:pt x="376363" y="-6132"/>
                  <a:pt x="562710" y="0"/>
                </a:cubicBezTo>
                <a:cubicBezTo>
                  <a:pt x="749057" y="6132"/>
                  <a:pt x="841796" y="-9066"/>
                  <a:pt x="1090612" y="0"/>
                </a:cubicBezTo>
                <a:cubicBezTo>
                  <a:pt x="1339428" y="9066"/>
                  <a:pt x="1431183" y="-25586"/>
                  <a:pt x="1740339" y="0"/>
                </a:cubicBezTo>
                <a:cubicBezTo>
                  <a:pt x="1732606" y="99535"/>
                  <a:pt x="1728044" y="229972"/>
                  <a:pt x="1740339" y="386332"/>
                </a:cubicBezTo>
                <a:cubicBezTo>
                  <a:pt x="1573349" y="398888"/>
                  <a:pt x="1405651" y="385598"/>
                  <a:pt x="1195033" y="386332"/>
                </a:cubicBezTo>
                <a:cubicBezTo>
                  <a:pt x="984415" y="387066"/>
                  <a:pt x="872442" y="362619"/>
                  <a:pt x="580113" y="386332"/>
                </a:cubicBezTo>
                <a:cubicBezTo>
                  <a:pt x="287784" y="410045"/>
                  <a:pt x="255294" y="410858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pte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10" name="Picture 9" descr="A black and white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BD258A3E-603D-81F5-DF3E-F5A89A41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99" y="1440000"/>
            <a:ext cx="6840000" cy="1044346"/>
          </a:xfrm>
          <a:prstGeom prst="rect">
            <a:avLst/>
          </a:prstGeom>
        </p:spPr>
      </p:pic>
      <p:sp>
        <p:nvSpPr>
          <p:cNvPr id="11" name="Google Shape;301;p39">
            <a:extLst>
              <a:ext uri="{FF2B5EF4-FFF2-40B4-BE49-F238E27FC236}">
                <a16:creationId xmlns:a16="http://schemas.microsoft.com/office/drawing/2014/main" id="{7C60337C-7F9B-D8CE-8C53-2395B0091D5A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16046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85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E71BA-D244-20F3-26DA-E90D83C7D9FD}"/>
              </a:ext>
            </a:extLst>
          </p:cNvPr>
          <p:cNvSpPr/>
          <p:nvPr/>
        </p:nvSpPr>
        <p:spPr>
          <a:xfrm>
            <a:off x="3701830" y="498043"/>
            <a:ext cx="1740339" cy="386332"/>
          </a:xfrm>
          <a:custGeom>
            <a:avLst/>
            <a:gdLst>
              <a:gd name="connsiteX0" fmla="*/ 0 w 1740339"/>
              <a:gd name="connsiteY0" fmla="*/ 0 h 386332"/>
              <a:gd name="connsiteX1" fmla="*/ 614920 w 1740339"/>
              <a:gd name="connsiteY1" fmla="*/ 0 h 386332"/>
              <a:gd name="connsiteX2" fmla="*/ 1212436 w 1740339"/>
              <a:gd name="connsiteY2" fmla="*/ 0 h 386332"/>
              <a:gd name="connsiteX3" fmla="*/ 1740339 w 1740339"/>
              <a:gd name="connsiteY3" fmla="*/ 0 h 386332"/>
              <a:gd name="connsiteX4" fmla="*/ 1740339 w 1740339"/>
              <a:gd name="connsiteY4" fmla="*/ 386332 h 386332"/>
              <a:gd name="connsiteX5" fmla="*/ 1195033 w 1740339"/>
              <a:gd name="connsiteY5" fmla="*/ 386332 h 386332"/>
              <a:gd name="connsiteX6" fmla="*/ 614920 w 1740339"/>
              <a:gd name="connsiteY6" fmla="*/ 386332 h 386332"/>
              <a:gd name="connsiteX7" fmla="*/ 0 w 1740339"/>
              <a:gd name="connsiteY7" fmla="*/ 386332 h 386332"/>
              <a:gd name="connsiteX8" fmla="*/ 0 w 1740339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0339" h="386332" fill="none" extrusionOk="0">
                <a:moveTo>
                  <a:pt x="0" y="0"/>
                </a:moveTo>
                <a:cubicBezTo>
                  <a:pt x="201993" y="-28009"/>
                  <a:pt x="414218" y="13113"/>
                  <a:pt x="614920" y="0"/>
                </a:cubicBezTo>
                <a:cubicBezTo>
                  <a:pt x="815622" y="-13113"/>
                  <a:pt x="988229" y="27121"/>
                  <a:pt x="1212436" y="0"/>
                </a:cubicBezTo>
                <a:cubicBezTo>
                  <a:pt x="1436643" y="-27121"/>
                  <a:pt x="1541288" y="-20931"/>
                  <a:pt x="1740339" y="0"/>
                </a:cubicBezTo>
                <a:cubicBezTo>
                  <a:pt x="1745915" y="177923"/>
                  <a:pt x="1743967" y="284369"/>
                  <a:pt x="1740339" y="386332"/>
                </a:cubicBezTo>
                <a:cubicBezTo>
                  <a:pt x="1557218" y="408386"/>
                  <a:pt x="1320525" y="385993"/>
                  <a:pt x="1195033" y="386332"/>
                </a:cubicBezTo>
                <a:cubicBezTo>
                  <a:pt x="1069541" y="386671"/>
                  <a:pt x="892264" y="393770"/>
                  <a:pt x="614920" y="386332"/>
                </a:cubicBezTo>
                <a:cubicBezTo>
                  <a:pt x="337576" y="378894"/>
                  <a:pt x="206253" y="372858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40339" h="386332" stroke="0" extrusionOk="0">
                <a:moveTo>
                  <a:pt x="0" y="0"/>
                </a:moveTo>
                <a:cubicBezTo>
                  <a:pt x="156913" y="-17100"/>
                  <a:pt x="376363" y="-6132"/>
                  <a:pt x="562710" y="0"/>
                </a:cubicBezTo>
                <a:cubicBezTo>
                  <a:pt x="749057" y="6132"/>
                  <a:pt x="841796" y="-9066"/>
                  <a:pt x="1090612" y="0"/>
                </a:cubicBezTo>
                <a:cubicBezTo>
                  <a:pt x="1339428" y="9066"/>
                  <a:pt x="1431183" y="-25586"/>
                  <a:pt x="1740339" y="0"/>
                </a:cubicBezTo>
                <a:cubicBezTo>
                  <a:pt x="1732606" y="99535"/>
                  <a:pt x="1728044" y="229972"/>
                  <a:pt x="1740339" y="386332"/>
                </a:cubicBezTo>
                <a:cubicBezTo>
                  <a:pt x="1573349" y="398888"/>
                  <a:pt x="1405651" y="385598"/>
                  <a:pt x="1195033" y="386332"/>
                </a:cubicBezTo>
                <a:cubicBezTo>
                  <a:pt x="984415" y="387066"/>
                  <a:pt x="872442" y="362619"/>
                  <a:pt x="580113" y="386332"/>
                </a:cubicBezTo>
                <a:cubicBezTo>
                  <a:pt x="287784" y="410045"/>
                  <a:pt x="255294" y="410858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pte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58A3E-603D-81F5-DF3E-F5A89A41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1999" y="1440000"/>
            <a:ext cx="6974777" cy="2293593"/>
          </a:xfrm>
          <a:prstGeom prst="rect">
            <a:avLst/>
          </a:prstGeom>
        </p:spPr>
      </p:pic>
      <p:sp>
        <p:nvSpPr>
          <p:cNvPr id="7" name="Google Shape;301;p39">
            <a:extLst>
              <a:ext uri="{FF2B5EF4-FFF2-40B4-BE49-F238E27FC236}">
                <a16:creationId xmlns:a16="http://schemas.microsoft.com/office/drawing/2014/main" id="{F4CBFCE0-9F58-8D9A-E86C-3251664832BA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411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86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E71BA-D244-20F3-26DA-E90D83C7D9FD}"/>
              </a:ext>
            </a:extLst>
          </p:cNvPr>
          <p:cNvSpPr/>
          <p:nvPr/>
        </p:nvSpPr>
        <p:spPr>
          <a:xfrm>
            <a:off x="3701830" y="498043"/>
            <a:ext cx="1740339" cy="386332"/>
          </a:xfrm>
          <a:custGeom>
            <a:avLst/>
            <a:gdLst>
              <a:gd name="connsiteX0" fmla="*/ 0 w 1740339"/>
              <a:gd name="connsiteY0" fmla="*/ 0 h 386332"/>
              <a:gd name="connsiteX1" fmla="*/ 614920 w 1740339"/>
              <a:gd name="connsiteY1" fmla="*/ 0 h 386332"/>
              <a:gd name="connsiteX2" fmla="*/ 1212436 w 1740339"/>
              <a:gd name="connsiteY2" fmla="*/ 0 h 386332"/>
              <a:gd name="connsiteX3" fmla="*/ 1740339 w 1740339"/>
              <a:gd name="connsiteY3" fmla="*/ 0 h 386332"/>
              <a:gd name="connsiteX4" fmla="*/ 1740339 w 1740339"/>
              <a:gd name="connsiteY4" fmla="*/ 386332 h 386332"/>
              <a:gd name="connsiteX5" fmla="*/ 1195033 w 1740339"/>
              <a:gd name="connsiteY5" fmla="*/ 386332 h 386332"/>
              <a:gd name="connsiteX6" fmla="*/ 614920 w 1740339"/>
              <a:gd name="connsiteY6" fmla="*/ 386332 h 386332"/>
              <a:gd name="connsiteX7" fmla="*/ 0 w 1740339"/>
              <a:gd name="connsiteY7" fmla="*/ 386332 h 386332"/>
              <a:gd name="connsiteX8" fmla="*/ 0 w 1740339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0339" h="386332" fill="none" extrusionOk="0">
                <a:moveTo>
                  <a:pt x="0" y="0"/>
                </a:moveTo>
                <a:cubicBezTo>
                  <a:pt x="201993" y="-28009"/>
                  <a:pt x="414218" y="13113"/>
                  <a:pt x="614920" y="0"/>
                </a:cubicBezTo>
                <a:cubicBezTo>
                  <a:pt x="815622" y="-13113"/>
                  <a:pt x="988229" y="27121"/>
                  <a:pt x="1212436" y="0"/>
                </a:cubicBezTo>
                <a:cubicBezTo>
                  <a:pt x="1436643" y="-27121"/>
                  <a:pt x="1541288" y="-20931"/>
                  <a:pt x="1740339" y="0"/>
                </a:cubicBezTo>
                <a:cubicBezTo>
                  <a:pt x="1745915" y="177923"/>
                  <a:pt x="1743967" y="284369"/>
                  <a:pt x="1740339" y="386332"/>
                </a:cubicBezTo>
                <a:cubicBezTo>
                  <a:pt x="1557218" y="408386"/>
                  <a:pt x="1320525" y="385993"/>
                  <a:pt x="1195033" y="386332"/>
                </a:cubicBezTo>
                <a:cubicBezTo>
                  <a:pt x="1069541" y="386671"/>
                  <a:pt x="892264" y="393770"/>
                  <a:pt x="614920" y="386332"/>
                </a:cubicBezTo>
                <a:cubicBezTo>
                  <a:pt x="337576" y="378894"/>
                  <a:pt x="206253" y="372858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40339" h="386332" stroke="0" extrusionOk="0">
                <a:moveTo>
                  <a:pt x="0" y="0"/>
                </a:moveTo>
                <a:cubicBezTo>
                  <a:pt x="156913" y="-17100"/>
                  <a:pt x="376363" y="-6132"/>
                  <a:pt x="562710" y="0"/>
                </a:cubicBezTo>
                <a:cubicBezTo>
                  <a:pt x="749057" y="6132"/>
                  <a:pt x="841796" y="-9066"/>
                  <a:pt x="1090612" y="0"/>
                </a:cubicBezTo>
                <a:cubicBezTo>
                  <a:pt x="1339428" y="9066"/>
                  <a:pt x="1431183" y="-25586"/>
                  <a:pt x="1740339" y="0"/>
                </a:cubicBezTo>
                <a:cubicBezTo>
                  <a:pt x="1732606" y="99535"/>
                  <a:pt x="1728044" y="229972"/>
                  <a:pt x="1740339" y="386332"/>
                </a:cubicBezTo>
                <a:cubicBezTo>
                  <a:pt x="1573349" y="398888"/>
                  <a:pt x="1405651" y="385598"/>
                  <a:pt x="1195033" y="386332"/>
                </a:cubicBezTo>
                <a:cubicBezTo>
                  <a:pt x="984415" y="387066"/>
                  <a:pt x="872442" y="362619"/>
                  <a:pt x="580113" y="386332"/>
                </a:cubicBezTo>
                <a:cubicBezTo>
                  <a:pt x="287784" y="410045"/>
                  <a:pt x="255294" y="410858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pte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58A3E-603D-81F5-DF3E-F5A89A41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8328" y="1436329"/>
            <a:ext cx="6843672" cy="1882716"/>
          </a:xfrm>
          <a:prstGeom prst="rect">
            <a:avLst/>
          </a:prstGeom>
        </p:spPr>
      </p:pic>
      <p:sp>
        <p:nvSpPr>
          <p:cNvPr id="5" name="Google Shape;301;p39">
            <a:extLst>
              <a:ext uri="{FF2B5EF4-FFF2-40B4-BE49-F238E27FC236}">
                <a16:creationId xmlns:a16="http://schemas.microsoft.com/office/drawing/2014/main" id="{B1C5A9AF-CDAE-A16C-A778-D94225FD6136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5665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211C6-2910-8852-D996-565A0A5BC6CD}"/>
              </a:ext>
            </a:extLst>
          </p:cNvPr>
          <p:cNvSpPr/>
          <p:nvPr/>
        </p:nvSpPr>
        <p:spPr>
          <a:xfrm>
            <a:off x="3558701" y="442519"/>
            <a:ext cx="1909263" cy="473522"/>
          </a:xfrm>
          <a:custGeom>
            <a:avLst/>
            <a:gdLst>
              <a:gd name="connsiteX0" fmla="*/ 0 w 1909263"/>
              <a:gd name="connsiteY0" fmla="*/ 0 h 473522"/>
              <a:gd name="connsiteX1" fmla="*/ 674606 w 1909263"/>
              <a:gd name="connsiteY1" fmla="*/ 0 h 473522"/>
              <a:gd name="connsiteX2" fmla="*/ 1330120 w 1909263"/>
              <a:gd name="connsiteY2" fmla="*/ 0 h 473522"/>
              <a:gd name="connsiteX3" fmla="*/ 1909263 w 1909263"/>
              <a:gd name="connsiteY3" fmla="*/ 0 h 473522"/>
              <a:gd name="connsiteX4" fmla="*/ 1909263 w 1909263"/>
              <a:gd name="connsiteY4" fmla="*/ 473522 h 473522"/>
              <a:gd name="connsiteX5" fmla="*/ 1311027 w 1909263"/>
              <a:gd name="connsiteY5" fmla="*/ 473522 h 473522"/>
              <a:gd name="connsiteX6" fmla="*/ 674606 w 1909263"/>
              <a:gd name="connsiteY6" fmla="*/ 473522 h 473522"/>
              <a:gd name="connsiteX7" fmla="*/ 0 w 1909263"/>
              <a:gd name="connsiteY7" fmla="*/ 473522 h 473522"/>
              <a:gd name="connsiteX8" fmla="*/ 0 w 1909263"/>
              <a:gd name="connsiteY8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263" h="473522" fill="none" extrusionOk="0">
                <a:moveTo>
                  <a:pt x="0" y="0"/>
                </a:moveTo>
                <a:cubicBezTo>
                  <a:pt x="264992" y="-13921"/>
                  <a:pt x="416222" y="32445"/>
                  <a:pt x="674606" y="0"/>
                </a:cubicBezTo>
                <a:cubicBezTo>
                  <a:pt x="932990" y="-32445"/>
                  <a:pt x="1012977" y="31245"/>
                  <a:pt x="1330120" y="0"/>
                </a:cubicBezTo>
                <a:cubicBezTo>
                  <a:pt x="1647263" y="-31245"/>
                  <a:pt x="1764455" y="-20316"/>
                  <a:pt x="1909263" y="0"/>
                </a:cubicBezTo>
                <a:cubicBezTo>
                  <a:pt x="1900994" y="114433"/>
                  <a:pt x="1929155" y="328746"/>
                  <a:pt x="1909263" y="473522"/>
                </a:cubicBezTo>
                <a:cubicBezTo>
                  <a:pt x="1708214" y="480982"/>
                  <a:pt x="1598214" y="498469"/>
                  <a:pt x="1311027" y="473522"/>
                </a:cubicBezTo>
                <a:cubicBezTo>
                  <a:pt x="1023840" y="448575"/>
                  <a:pt x="982747" y="499066"/>
                  <a:pt x="674606" y="473522"/>
                </a:cubicBezTo>
                <a:cubicBezTo>
                  <a:pt x="366465" y="447978"/>
                  <a:pt x="231819" y="444014"/>
                  <a:pt x="0" y="473522"/>
                </a:cubicBezTo>
                <a:cubicBezTo>
                  <a:pt x="10928" y="366281"/>
                  <a:pt x="-12024" y="169968"/>
                  <a:pt x="0" y="0"/>
                </a:cubicBezTo>
                <a:close/>
              </a:path>
              <a:path w="1909263" h="473522" stroke="0" extrusionOk="0">
                <a:moveTo>
                  <a:pt x="0" y="0"/>
                </a:moveTo>
                <a:cubicBezTo>
                  <a:pt x="183753" y="29097"/>
                  <a:pt x="382319" y="-14319"/>
                  <a:pt x="617328" y="0"/>
                </a:cubicBezTo>
                <a:cubicBezTo>
                  <a:pt x="852337" y="14319"/>
                  <a:pt x="1060317" y="12346"/>
                  <a:pt x="1196471" y="0"/>
                </a:cubicBezTo>
                <a:cubicBezTo>
                  <a:pt x="1332625" y="-12346"/>
                  <a:pt x="1611568" y="-32235"/>
                  <a:pt x="1909263" y="0"/>
                </a:cubicBezTo>
                <a:cubicBezTo>
                  <a:pt x="1897371" y="143600"/>
                  <a:pt x="1895021" y="359862"/>
                  <a:pt x="1909263" y="473522"/>
                </a:cubicBezTo>
                <a:cubicBezTo>
                  <a:pt x="1741847" y="480841"/>
                  <a:pt x="1598956" y="476498"/>
                  <a:pt x="1311027" y="473522"/>
                </a:cubicBezTo>
                <a:cubicBezTo>
                  <a:pt x="1023098" y="470546"/>
                  <a:pt x="854613" y="446944"/>
                  <a:pt x="636421" y="473522"/>
                </a:cubicBezTo>
                <a:cubicBezTo>
                  <a:pt x="418229" y="500100"/>
                  <a:pt x="270803" y="474101"/>
                  <a:pt x="0" y="473522"/>
                </a:cubicBezTo>
                <a:cubicBezTo>
                  <a:pt x="-636" y="284397"/>
                  <a:pt x="21346" y="17481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Supporto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politiche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 di replacing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6" name="Picture 5" descr="A white square with black letters&#10;&#10;Description automatically generated">
            <a:extLst>
              <a:ext uri="{FF2B5EF4-FFF2-40B4-BE49-F238E27FC236}">
                <a16:creationId xmlns:a16="http://schemas.microsoft.com/office/drawing/2014/main" id="{A5BCEAEE-F1F6-AEA5-A4BB-4A0F6C5F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5" y="1578193"/>
            <a:ext cx="706898" cy="467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2155635" y="1550219"/>
            <a:ext cx="60335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 "/>
              </a:rPr>
              <a:t>I bit </a:t>
            </a:r>
            <a:r>
              <a:rPr lang="en-GB" dirty="0">
                <a:highlight>
                  <a:srgbClr val="CAD0E4"/>
                </a:highlight>
                <a:latin typeface="Albert Sans "/>
              </a:rPr>
              <a:t>D – </a:t>
            </a:r>
            <a:r>
              <a:rPr lang="en-GB" b="1" dirty="0">
                <a:highlight>
                  <a:srgbClr val="CAD0E4"/>
                </a:highlight>
                <a:latin typeface="Albert Sans "/>
              </a:rPr>
              <a:t>dirty bit </a:t>
            </a:r>
            <a:r>
              <a:rPr lang="en-GB" dirty="0">
                <a:latin typeface="Albert Sans "/>
              </a:rPr>
              <a:t>e </a:t>
            </a:r>
            <a:r>
              <a:rPr lang="en-GB" dirty="0">
                <a:highlight>
                  <a:srgbClr val="CAD0E4"/>
                </a:highlight>
                <a:latin typeface="Albert Sans "/>
              </a:rPr>
              <a:t>A – </a:t>
            </a:r>
            <a:r>
              <a:rPr lang="en-GB" b="1" dirty="0">
                <a:highlight>
                  <a:srgbClr val="CAD0E4"/>
                </a:highlight>
                <a:latin typeface="Albert Sans "/>
              </a:rPr>
              <a:t>accessed bit </a:t>
            </a:r>
            <a:r>
              <a:rPr lang="en-GB" dirty="0" err="1">
                <a:latin typeface="Albert Sans "/>
              </a:rPr>
              <a:t>sono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resi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disponibili</a:t>
            </a:r>
            <a:r>
              <a:rPr lang="en-GB" dirty="0">
                <a:latin typeface="Albert Sans "/>
              </a:rPr>
              <a:t> per </a:t>
            </a:r>
            <a:r>
              <a:rPr lang="en-GB" dirty="0" err="1">
                <a:latin typeface="Albert Sans "/>
              </a:rPr>
              <a:t>l’implementazione</a:t>
            </a:r>
            <a:r>
              <a:rPr lang="en-GB" dirty="0">
                <a:latin typeface="Albert Sans "/>
              </a:rPr>
              <a:t> di </a:t>
            </a:r>
            <a:r>
              <a:rPr lang="en-GB" dirty="0" err="1">
                <a:latin typeface="Albert Sans "/>
              </a:rPr>
              <a:t>politiche</a:t>
            </a:r>
            <a:r>
              <a:rPr lang="en-GB" dirty="0">
                <a:latin typeface="Albert Sans "/>
              </a:rPr>
              <a:t> di page replacing.</a:t>
            </a:r>
          </a:p>
          <a:p>
            <a:endParaRPr lang="en-GB" dirty="0">
              <a:latin typeface="Albert Sans "/>
            </a:endParaRPr>
          </a:p>
          <a:p>
            <a:r>
              <a:rPr lang="en-GB" b="1" dirty="0">
                <a:latin typeface="Albert Sans "/>
              </a:rPr>
              <a:t>D</a:t>
            </a:r>
            <a:r>
              <a:rPr lang="en-GB" dirty="0">
                <a:latin typeface="Albert Sans "/>
              </a:rPr>
              <a:t> &gt; </a:t>
            </a:r>
            <a:r>
              <a:rPr lang="en-GB" dirty="0" err="1">
                <a:latin typeface="Albert Sans "/>
              </a:rPr>
              <a:t>settato</a:t>
            </a:r>
            <a:r>
              <a:rPr lang="en-GB" dirty="0">
                <a:latin typeface="Albert Sans "/>
              </a:rPr>
              <a:t> a 1 dopo </a:t>
            </a:r>
            <a:r>
              <a:rPr lang="en-GB" dirty="0" err="1">
                <a:latin typeface="Albert Sans "/>
              </a:rPr>
              <a:t>ogni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scrittura</a:t>
            </a:r>
            <a:endParaRPr lang="en-GB" dirty="0">
              <a:latin typeface="Albert Sans "/>
            </a:endParaRPr>
          </a:p>
          <a:p>
            <a:r>
              <a:rPr lang="en-GB" b="1" dirty="0">
                <a:latin typeface="Albert Sans "/>
              </a:rPr>
              <a:t>A</a:t>
            </a:r>
            <a:r>
              <a:rPr lang="en-GB" dirty="0">
                <a:latin typeface="Albert Sans "/>
              </a:rPr>
              <a:t> &gt; </a:t>
            </a:r>
            <a:r>
              <a:rPr lang="en-GB" dirty="0" err="1">
                <a:latin typeface="Albert Sans "/>
              </a:rPr>
              <a:t>settato</a:t>
            </a:r>
            <a:r>
              <a:rPr lang="en-GB" dirty="0">
                <a:latin typeface="Albert Sans "/>
              </a:rPr>
              <a:t> a 1 dopo </a:t>
            </a:r>
            <a:r>
              <a:rPr lang="en-GB" dirty="0" err="1">
                <a:latin typeface="Albert Sans "/>
              </a:rPr>
              <a:t>ogni</a:t>
            </a:r>
            <a:r>
              <a:rPr lang="en-GB" dirty="0">
                <a:latin typeface="Albert Sans "/>
              </a:rPr>
              <a:t> accesso in </a:t>
            </a:r>
            <a:r>
              <a:rPr lang="en-GB" dirty="0" err="1">
                <a:latin typeface="Albert Sans "/>
              </a:rPr>
              <a:t>lettura</a:t>
            </a:r>
            <a:r>
              <a:rPr lang="en-GB" dirty="0">
                <a:latin typeface="Albert Sans "/>
              </a:rPr>
              <a:t> o </a:t>
            </a:r>
            <a:r>
              <a:rPr lang="en-GB" dirty="0" err="1">
                <a:latin typeface="Albert Sans "/>
              </a:rPr>
              <a:t>scrittura</a:t>
            </a:r>
            <a:endParaRPr lang="it-IT" dirty="0">
              <a:latin typeface="Albert Sans "/>
            </a:endParaRPr>
          </a:p>
        </p:txBody>
      </p:sp>
      <p:sp>
        <p:nvSpPr>
          <p:cNvPr id="8" name="Google Shape;301;p39">
            <a:extLst>
              <a:ext uri="{FF2B5EF4-FFF2-40B4-BE49-F238E27FC236}">
                <a16:creationId xmlns:a16="http://schemas.microsoft.com/office/drawing/2014/main" id="{5FC2A506-D467-508B-596B-9AE36A1115C5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F368F-1738-5BD1-85EE-0DF6FEDA50EF}"/>
              </a:ext>
            </a:extLst>
          </p:cNvPr>
          <p:cNvSpPr txBox="1"/>
          <p:nvPr/>
        </p:nvSpPr>
        <p:spPr>
          <a:xfrm>
            <a:off x="6419692" y="412554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pagedir.c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9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929813" y="53896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5792364" y="527036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745476" y="1149939"/>
            <a:ext cx="766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 "/>
              </a:rPr>
              <a:t>Il </a:t>
            </a:r>
            <a:r>
              <a:rPr lang="en-GB" dirty="0" err="1">
                <a:latin typeface="Albert Sans "/>
              </a:rPr>
              <a:t>formato</a:t>
            </a:r>
            <a:r>
              <a:rPr lang="en-GB" dirty="0">
                <a:latin typeface="Albert Sans "/>
              </a:rPr>
              <a:t> di </a:t>
            </a:r>
            <a:r>
              <a:rPr lang="en-GB" dirty="0" err="1">
                <a:latin typeface="Albert Sans "/>
              </a:rPr>
              <a:t>una</a:t>
            </a:r>
            <a:r>
              <a:rPr lang="en-GB" dirty="0">
                <a:latin typeface="Albert Sans "/>
              </a:rPr>
              <a:t> page directory entry è lo </a:t>
            </a:r>
            <a:r>
              <a:rPr lang="en-GB" dirty="0" err="1">
                <a:latin typeface="Albert Sans "/>
              </a:rPr>
              <a:t>stesso</a:t>
            </a:r>
            <a:r>
              <a:rPr lang="en-GB" dirty="0">
                <a:latin typeface="Albert Sans "/>
              </a:rPr>
              <a:t> di </a:t>
            </a:r>
            <a:r>
              <a:rPr lang="en-GB" dirty="0" err="1">
                <a:latin typeface="Albert Sans "/>
              </a:rPr>
              <a:t>una</a:t>
            </a:r>
            <a:r>
              <a:rPr lang="en-GB" dirty="0">
                <a:latin typeface="Albert Sans "/>
              </a:rPr>
              <a:t> page table entry con la </a:t>
            </a:r>
            <a:r>
              <a:rPr lang="en-GB" dirty="0" err="1">
                <a:latin typeface="Albert Sans "/>
              </a:rPr>
              <a:t>differenza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che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i</a:t>
            </a:r>
            <a:r>
              <a:rPr lang="en-GB" dirty="0">
                <a:latin typeface="Albert Sans "/>
              </a:rPr>
              <a:t> 20 bit </a:t>
            </a:r>
            <a:r>
              <a:rPr lang="en-GB" dirty="0" err="1">
                <a:latin typeface="Albert Sans "/>
              </a:rPr>
              <a:t>più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significativi</a:t>
            </a:r>
            <a:r>
              <a:rPr lang="en-GB" dirty="0">
                <a:latin typeface="Albert Sans "/>
              </a:rPr>
              <a:t> </a:t>
            </a:r>
            <a:r>
              <a:rPr lang="en-GB" dirty="0" err="1">
                <a:latin typeface="Albert Sans "/>
              </a:rPr>
              <a:t>puntano</a:t>
            </a:r>
            <a:r>
              <a:rPr lang="en-GB" dirty="0">
                <a:latin typeface="Albert Sans "/>
              </a:rPr>
              <a:t> ad </a:t>
            </a:r>
            <a:r>
              <a:rPr lang="en-GB" dirty="0" err="1">
                <a:latin typeface="Albert Sans "/>
              </a:rPr>
              <a:t>una</a:t>
            </a:r>
            <a:r>
              <a:rPr lang="en-GB" dirty="0">
                <a:latin typeface="Albert Sans "/>
              </a:rPr>
              <a:t> page table.</a:t>
            </a:r>
            <a:endParaRPr lang="it-IT" dirty="0">
              <a:latin typeface="Albert Sans 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790757-11A1-BDE6-E712-D60C51386BA4}"/>
              </a:ext>
            </a:extLst>
          </p:cNvPr>
          <p:cNvSpPr/>
          <p:nvPr/>
        </p:nvSpPr>
        <p:spPr>
          <a:xfrm>
            <a:off x="3657851" y="498043"/>
            <a:ext cx="1710962" cy="386332"/>
          </a:xfrm>
          <a:custGeom>
            <a:avLst/>
            <a:gdLst>
              <a:gd name="connsiteX0" fmla="*/ 0 w 1710962"/>
              <a:gd name="connsiteY0" fmla="*/ 0 h 386332"/>
              <a:gd name="connsiteX1" fmla="*/ 604540 w 1710962"/>
              <a:gd name="connsiteY1" fmla="*/ 0 h 386332"/>
              <a:gd name="connsiteX2" fmla="*/ 1191970 w 1710962"/>
              <a:gd name="connsiteY2" fmla="*/ 0 h 386332"/>
              <a:gd name="connsiteX3" fmla="*/ 1710962 w 1710962"/>
              <a:gd name="connsiteY3" fmla="*/ 0 h 386332"/>
              <a:gd name="connsiteX4" fmla="*/ 1710962 w 1710962"/>
              <a:gd name="connsiteY4" fmla="*/ 386332 h 386332"/>
              <a:gd name="connsiteX5" fmla="*/ 1174861 w 1710962"/>
              <a:gd name="connsiteY5" fmla="*/ 386332 h 386332"/>
              <a:gd name="connsiteX6" fmla="*/ 604540 w 1710962"/>
              <a:gd name="connsiteY6" fmla="*/ 386332 h 386332"/>
              <a:gd name="connsiteX7" fmla="*/ 0 w 1710962"/>
              <a:gd name="connsiteY7" fmla="*/ 386332 h 386332"/>
              <a:gd name="connsiteX8" fmla="*/ 0 w 1710962"/>
              <a:gd name="connsiteY8" fmla="*/ 0 h 3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962" h="386332" fill="none" extrusionOk="0">
                <a:moveTo>
                  <a:pt x="0" y="0"/>
                </a:moveTo>
                <a:cubicBezTo>
                  <a:pt x="207268" y="24652"/>
                  <a:pt x="482763" y="-21316"/>
                  <a:pt x="604540" y="0"/>
                </a:cubicBezTo>
                <a:cubicBezTo>
                  <a:pt x="726317" y="21316"/>
                  <a:pt x="958949" y="9757"/>
                  <a:pt x="1191970" y="0"/>
                </a:cubicBezTo>
                <a:cubicBezTo>
                  <a:pt x="1424991" y="-9757"/>
                  <a:pt x="1463806" y="3101"/>
                  <a:pt x="1710962" y="0"/>
                </a:cubicBezTo>
                <a:cubicBezTo>
                  <a:pt x="1716538" y="177923"/>
                  <a:pt x="1714590" y="284369"/>
                  <a:pt x="1710962" y="386332"/>
                </a:cubicBezTo>
                <a:cubicBezTo>
                  <a:pt x="1520482" y="360082"/>
                  <a:pt x="1381363" y="406988"/>
                  <a:pt x="1174861" y="386332"/>
                </a:cubicBezTo>
                <a:cubicBezTo>
                  <a:pt x="968359" y="365676"/>
                  <a:pt x="869968" y="360733"/>
                  <a:pt x="604540" y="386332"/>
                </a:cubicBezTo>
                <a:cubicBezTo>
                  <a:pt x="339112" y="411931"/>
                  <a:pt x="229593" y="368211"/>
                  <a:pt x="0" y="386332"/>
                </a:cubicBezTo>
                <a:cubicBezTo>
                  <a:pt x="-7883" y="285872"/>
                  <a:pt x="-16870" y="151913"/>
                  <a:pt x="0" y="0"/>
                </a:cubicBezTo>
                <a:close/>
              </a:path>
              <a:path w="1710962" h="386332" stroke="0" extrusionOk="0">
                <a:moveTo>
                  <a:pt x="0" y="0"/>
                </a:moveTo>
                <a:cubicBezTo>
                  <a:pt x="139680" y="-2119"/>
                  <a:pt x="304728" y="-18421"/>
                  <a:pt x="553211" y="0"/>
                </a:cubicBezTo>
                <a:cubicBezTo>
                  <a:pt x="801694" y="18421"/>
                  <a:pt x="824431" y="-4705"/>
                  <a:pt x="1072203" y="0"/>
                </a:cubicBezTo>
                <a:cubicBezTo>
                  <a:pt x="1319975" y="4705"/>
                  <a:pt x="1568556" y="-11726"/>
                  <a:pt x="1710962" y="0"/>
                </a:cubicBezTo>
                <a:cubicBezTo>
                  <a:pt x="1703229" y="99535"/>
                  <a:pt x="1698667" y="229972"/>
                  <a:pt x="1710962" y="386332"/>
                </a:cubicBezTo>
                <a:cubicBezTo>
                  <a:pt x="1531078" y="371995"/>
                  <a:pt x="1339043" y="394563"/>
                  <a:pt x="1174861" y="386332"/>
                </a:cubicBezTo>
                <a:cubicBezTo>
                  <a:pt x="1010679" y="378101"/>
                  <a:pt x="728318" y="376320"/>
                  <a:pt x="570321" y="386332"/>
                </a:cubicBezTo>
                <a:cubicBezTo>
                  <a:pt x="412324" y="396344"/>
                  <a:pt x="135044" y="390614"/>
                  <a:pt x="0" y="386332"/>
                </a:cubicBezTo>
                <a:cubicBezTo>
                  <a:pt x="-18873" y="232814"/>
                  <a:pt x="13011" y="1071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Formato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ptd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pic>
        <p:nvPicPr>
          <p:cNvPr id="8" name="Picture 7" descr="A black and white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1CE94177-6EDD-D51D-9185-72383694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00" y="2115701"/>
            <a:ext cx="6840000" cy="1044346"/>
          </a:xfrm>
          <a:prstGeom prst="rect">
            <a:avLst/>
          </a:prstGeom>
        </p:spPr>
      </p:pic>
      <p:sp>
        <p:nvSpPr>
          <p:cNvPr id="9" name="Google Shape;301;p39">
            <a:extLst>
              <a:ext uri="{FF2B5EF4-FFF2-40B4-BE49-F238E27FC236}">
                <a16:creationId xmlns:a16="http://schemas.microsoft.com/office/drawing/2014/main" id="{41754100-ABC5-57E2-E8AA-D8A6A98A66BC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9609B-84B1-5A6F-C93D-FEEEF8ABFC13}"/>
              </a:ext>
            </a:extLst>
          </p:cNvPr>
          <p:cNvSpPr txBox="1"/>
          <p:nvPr/>
        </p:nvSpPr>
        <p:spPr>
          <a:xfrm>
            <a:off x="6419692" y="412554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pagedir.c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6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438606" y="526985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6257374" y="521920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89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668289" y="1310660"/>
            <a:ext cx="76640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pagedir_create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(void)</a:t>
            </a:r>
          </a:p>
          <a:p>
            <a:endParaRPr lang="en-GB" dirty="0">
              <a:latin typeface="Albert Sans "/>
            </a:endParaRPr>
          </a:p>
          <a:p>
            <a:r>
              <a:rPr lang="it-IT" dirty="0">
                <a:latin typeface="Albert Sans "/>
              </a:rPr>
              <a:t>Chiede una pagina </a:t>
            </a:r>
            <a:r>
              <a:rPr lang="it-IT" dirty="0" err="1">
                <a:latin typeface="Albert Sans "/>
              </a:rPr>
              <a:t>interla</a:t>
            </a:r>
            <a:r>
              <a:rPr lang="it-IT" dirty="0">
                <a:latin typeface="Albert Sans "/>
              </a:rPr>
              <a:t> per inizializzare la page directory.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pagedir_destroy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 *pd)</a:t>
            </a:r>
          </a:p>
          <a:p>
            <a:endParaRPr lang="it-IT" dirty="0">
              <a:latin typeface="Albert Sans "/>
            </a:endParaRPr>
          </a:p>
          <a:p>
            <a:r>
              <a:rPr lang="it-IT" dirty="0">
                <a:latin typeface="Albert Sans "/>
              </a:rPr>
              <a:t>Libera la memoria di tutte le risorse che sta mantenendo la </a:t>
            </a:r>
            <a:r>
              <a:rPr lang="it-IT" dirty="0" err="1">
                <a:latin typeface="Albert Sans "/>
              </a:rPr>
              <a:t>pd</a:t>
            </a:r>
            <a:r>
              <a:rPr lang="it-IT" dirty="0">
                <a:latin typeface="Albert Sans "/>
              </a:rPr>
              <a:t> e la pagina della </a:t>
            </a:r>
            <a:r>
              <a:rPr lang="it-IT" dirty="0" err="1">
                <a:latin typeface="Albert Sans "/>
              </a:rPr>
              <a:t>pd</a:t>
            </a:r>
            <a:r>
              <a:rPr lang="it-IT" dirty="0">
                <a:latin typeface="Albert Sans "/>
              </a:rPr>
              <a:t> stessa.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pagedir_activate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 *pd)</a:t>
            </a:r>
          </a:p>
          <a:p>
            <a:endParaRPr lang="en-GB" dirty="0">
              <a:latin typeface="Albert Sans "/>
            </a:endParaRPr>
          </a:p>
          <a:p>
            <a:r>
              <a:rPr lang="it-IT" dirty="0">
                <a:latin typeface="Albert Sans "/>
              </a:rPr>
              <a:t>Posiziona l’indirizzo fisico della </a:t>
            </a:r>
            <a:r>
              <a:rPr lang="it-IT" dirty="0" err="1">
                <a:latin typeface="Albert Sans "/>
              </a:rPr>
              <a:t>pd</a:t>
            </a:r>
            <a:r>
              <a:rPr lang="it-IT" dirty="0">
                <a:latin typeface="Albert Sans "/>
              </a:rPr>
              <a:t> passata come parametro nel registro page directory base </a:t>
            </a:r>
            <a:r>
              <a:rPr lang="it-IT" dirty="0" err="1">
                <a:latin typeface="Albert Sans "/>
              </a:rPr>
              <a:t>register</a:t>
            </a:r>
            <a:r>
              <a:rPr lang="it-IT" dirty="0">
                <a:latin typeface="Albert Sans "/>
              </a:rPr>
              <a:t> (</a:t>
            </a:r>
            <a:r>
              <a:rPr lang="it-IT" dirty="0" err="1">
                <a:latin typeface="Albert Sans "/>
              </a:rPr>
              <a:t>PDBR</a:t>
            </a:r>
            <a:r>
              <a:rPr lang="it-IT" dirty="0">
                <a:latin typeface="Albert Sans "/>
              </a:rPr>
              <a:t>) della CPU e automaticamente la page directory è attiva. </a:t>
            </a:r>
            <a:endParaRPr lang="en-GB" dirty="0">
              <a:latin typeface="Albert Sans "/>
            </a:endParaRPr>
          </a:p>
          <a:p>
            <a:endParaRPr lang="it-IT" dirty="0">
              <a:latin typeface="Albert Sans "/>
            </a:endParaRPr>
          </a:p>
        </p:txBody>
      </p:sp>
      <p:sp>
        <p:nvSpPr>
          <p:cNvPr id="4" name="Google Shape;304;p39">
            <a:extLst>
              <a:ext uri="{FF2B5EF4-FFF2-40B4-BE49-F238E27FC236}">
                <a16:creationId xmlns:a16="http://schemas.microsoft.com/office/drawing/2014/main" id="{805FB22C-2BE8-5B49-E915-CD99ED1C35E4}"/>
              </a:ext>
            </a:extLst>
          </p:cNvPr>
          <p:cNvSpPr/>
          <p:nvPr/>
        </p:nvSpPr>
        <p:spPr>
          <a:xfrm>
            <a:off x="7777950" y="338697"/>
            <a:ext cx="737400" cy="737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12292;p81">
            <a:extLst>
              <a:ext uri="{FF2B5EF4-FFF2-40B4-BE49-F238E27FC236}">
                <a16:creationId xmlns:a16="http://schemas.microsoft.com/office/drawing/2014/main" id="{036A10B3-9965-AFE7-F77B-3C406A410816}"/>
              </a:ext>
            </a:extLst>
          </p:cNvPr>
          <p:cNvGrpSpPr/>
          <p:nvPr/>
        </p:nvGrpSpPr>
        <p:grpSpPr>
          <a:xfrm>
            <a:off x="7960931" y="526985"/>
            <a:ext cx="371424" cy="355446"/>
            <a:chOff x="5621097" y="1500761"/>
            <a:chExt cx="371424" cy="355446"/>
          </a:xfrm>
          <a:solidFill>
            <a:schemeClr val="bg2"/>
          </a:solidFill>
        </p:grpSpPr>
        <p:sp>
          <p:nvSpPr>
            <p:cNvPr id="6" name="Google Shape;12293;p81">
              <a:extLst>
                <a:ext uri="{FF2B5EF4-FFF2-40B4-BE49-F238E27FC236}">
                  <a16:creationId xmlns:a16="http://schemas.microsoft.com/office/drawing/2014/main" id="{49CC8965-120D-DA5B-B258-253CFE0D3478}"/>
                </a:ext>
              </a:extLst>
            </p:cNvPr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94;p81">
              <a:extLst>
                <a:ext uri="{FF2B5EF4-FFF2-40B4-BE49-F238E27FC236}">
                  <a16:creationId xmlns:a16="http://schemas.microsoft.com/office/drawing/2014/main" id="{3B849F85-B1AB-B01E-DDEB-96C481C88D5B}"/>
                </a:ext>
              </a:extLst>
            </p:cNvPr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301;p39">
            <a:extLst>
              <a:ext uri="{FF2B5EF4-FFF2-40B4-BE49-F238E27FC236}">
                <a16:creationId xmlns:a16="http://schemas.microsoft.com/office/drawing/2014/main" id="{8B64D09C-3C7A-2767-84A5-6E7E9A6A8B1D}"/>
              </a:ext>
            </a:extLst>
          </p:cNvPr>
          <p:cNvSpPr txBox="1">
            <a:spLocks/>
          </p:cNvSpPr>
          <p:nvPr/>
        </p:nvSpPr>
        <p:spPr>
          <a:xfrm>
            <a:off x="-520949" y="-41027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Funzioni di Libreria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430C5-824D-3747-597A-7B80463C5F58}"/>
              </a:ext>
            </a:extLst>
          </p:cNvPr>
          <p:cNvSpPr/>
          <p:nvPr/>
        </p:nvSpPr>
        <p:spPr>
          <a:xfrm>
            <a:off x="3055860" y="442468"/>
            <a:ext cx="2888748" cy="473522"/>
          </a:xfrm>
          <a:custGeom>
            <a:avLst/>
            <a:gdLst>
              <a:gd name="connsiteX0" fmla="*/ 0 w 2888748"/>
              <a:gd name="connsiteY0" fmla="*/ 0 h 473522"/>
              <a:gd name="connsiteX1" fmla="*/ 548862 w 2888748"/>
              <a:gd name="connsiteY1" fmla="*/ 0 h 473522"/>
              <a:gd name="connsiteX2" fmla="*/ 1126612 w 2888748"/>
              <a:gd name="connsiteY2" fmla="*/ 0 h 473522"/>
              <a:gd name="connsiteX3" fmla="*/ 1733249 w 2888748"/>
              <a:gd name="connsiteY3" fmla="*/ 0 h 473522"/>
              <a:gd name="connsiteX4" fmla="*/ 2339886 w 2888748"/>
              <a:gd name="connsiteY4" fmla="*/ 0 h 473522"/>
              <a:gd name="connsiteX5" fmla="*/ 2888748 w 2888748"/>
              <a:gd name="connsiteY5" fmla="*/ 0 h 473522"/>
              <a:gd name="connsiteX6" fmla="*/ 2888748 w 2888748"/>
              <a:gd name="connsiteY6" fmla="*/ 473522 h 473522"/>
              <a:gd name="connsiteX7" fmla="*/ 2253223 w 2888748"/>
              <a:gd name="connsiteY7" fmla="*/ 473522 h 473522"/>
              <a:gd name="connsiteX8" fmla="*/ 1617699 w 2888748"/>
              <a:gd name="connsiteY8" fmla="*/ 473522 h 473522"/>
              <a:gd name="connsiteX9" fmla="*/ 1039949 w 2888748"/>
              <a:gd name="connsiteY9" fmla="*/ 473522 h 473522"/>
              <a:gd name="connsiteX10" fmla="*/ 0 w 2888748"/>
              <a:gd name="connsiteY10" fmla="*/ 473522 h 473522"/>
              <a:gd name="connsiteX11" fmla="*/ 0 w 2888748"/>
              <a:gd name="connsiteY11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8748" h="473522" fill="none" extrusionOk="0">
                <a:moveTo>
                  <a:pt x="0" y="0"/>
                </a:moveTo>
                <a:cubicBezTo>
                  <a:pt x="197422" y="-6836"/>
                  <a:pt x="292100" y="-3050"/>
                  <a:pt x="548862" y="0"/>
                </a:cubicBezTo>
                <a:cubicBezTo>
                  <a:pt x="805624" y="3050"/>
                  <a:pt x="971552" y="21847"/>
                  <a:pt x="1126612" y="0"/>
                </a:cubicBezTo>
                <a:cubicBezTo>
                  <a:pt x="1281672" y="-21847"/>
                  <a:pt x="1489809" y="-29697"/>
                  <a:pt x="1733249" y="0"/>
                </a:cubicBezTo>
                <a:cubicBezTo>
                  <a:pt x="1976689" y="29697"/>
                  <a:pt x="2075690" y="-3731"/>
                  <a:pt x="2339886" y="0"/>
                </a:cubicBezTo>
                <a:cubicBezTo>
                  <a:pt x="2604082" y="3731"/>
                  <a:pt x="2636739" y="14356"/>
                  <a:pt x="2888748" y="0"/>
                </a:cubicBezTo>
                <a:cubicBezTo>
                  <a:pt x="2900772" y="161498"/>
                  <a:pt x="2904332" y="319677"/>
                  <a:pt x="2888748" y="473522"/>
                </a:cubicBezTo>
                <a:cubicBezTo>
                  <a:pt x="2664575" y="473588"/>
                  <a:pt x="2508954" y="451991"/>
                  <a:pt x="2253223" y="473522"/>
                </a:cubicBezTo>
                <a:cubicBezTo>
                  <a:pt x="1997493" y="495053"/>
                  <a:pt x="1865379" y="489365"/>
                  <a:pt x="1617699" y="473522"/>
                </a:cubicBezTo>
                <a:cubicBezTo>
                  <a:pt x="1370019" y="457679"/>
                  <a:pt x="1225075" y="481026"/>
                  <a:pt x="1039949" y="473522"/>
                </a:cubicBezTo>
                <a:cubicBezTo>
                  <a:pt x="854823" y="466019"/>
                  <a:pt x="399825" y="473828"/>
                  <a:pt x="0" y="473522"/>
                </a:cubicBezTo>
                <a:cubicBezTo>
                  <a:pt x="16345" y="315586"/>
                  <a:pt x="1719" y="206303"/>
                  <a:pt x="0" y="0"/>
                </a:cubicBezTo>
                <a:close/>
              </a:path>
              <a:path w="2888748" h="473522" stroke="0" extrusionOk="0">
                <a:moveTo>
                  <a:pt x="0" y="0"/>
                </a:moveTo>
                <a:cubicBezTo>
                  <a:pt x="232628" y="-12029"/>
                  <a:pt x="345894" y="-19508"/>
                  <a:pt x="548862" y="0"/>
                </a:cubicBezTo>
                <a:cubicBezTo>
                  <a:pt x="751830" y="19508"/>
                  <a:pt x="829374" y="-15937"/>
                  <a:pt x="1039949" y="0"/>
                </a:cubicBezTo>
                <a:cubicBezTo>
                  <a:pt x="1250524" y="15937"/>
                  <a:pt x="1466674" y="17647"/>
                  <a:pt x="1675474" y="0"/>
                </a:cubicBezTo>
                <a:cubicBezTo>
                  <a:pt x="1884275" y="-17647"/>
                  <a:pt x="1965854" y="14447"/>
                  <a:pt x="2224336" y="0"/>
                </a:cubicBezTo>
                <a:cubicBezTo>
                  <a:pt x="2482818" y="-14447"/>
                  <a:pt x="2594812" y="-22813"/>
                  <a:pt x="2888748" y="0"/>
                </a:cubicBezTo>
                <a:cubicBezTo>
                  <a:pt x="2906998" y="140367"/>
                  <a:pt x="2904600" y="280630"/>
                  <a:pt x="2888748" y="473522"/>
                </a:cubicBezTo>
                <a:cubicBezTo>
                  <a:pt x="2772211" y="452791"/>
                  <a:pt x="2586732" y="480065"/>
                  <a:pt x="2310998" y="473522"/>
                </a:cubicBezTo>
                <a:cubicBezTo>
                  <a:pt x="2035264" y="466980"/>
                  <a:pt x="1937131" y="493420"/>
                  <a:pt x="1675474" y="473522"/>
                </a:cubicBezTo>
                <a:cubicBezTo>
                  <a:pt x="1413817" y="453624"/>
                  <a:pt x="1358917" y="464391"/>
                  <a:pt x="1184387" y="473522"/>
                </a:cubicBezTo>
                <a:cubicBezTo>
                  <a:pt x="1009857" y="482653"/>
                  <a:pt x="811597" y="446747"/>
                  <a:pt x="606637" y="473522"/>
                </a:cubicBezTo>
                <a:cubicBezTo>
                  <a:pt x="401677" y="500298"/>
                  <a:pt x="251898" y="480453"/>
                  <a:pt x="0" y="473522"/>
                </a:cubicBezTo>
                <a:cubicBezTo>
                  <a:pt x="2735" y="289540"/>
                  <a:pt x="-15065" y="1987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Creazione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distruzione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e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attivazione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05C09-FD0F-5CB8-FA47-3506D05F232D}"/>
              </a:ext>
            </a:extLst>
          </p:cNvPr>
          <p:cNvSpPr txBox="1"/>
          <p:nvPr/>
        </p:nvSpPr>
        <p:spPr>
          <a:xfrm>
            <a:off x="6602418" y="392770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pagedir.c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01;p39">
            <a:extLst>
              <a:ext uri="{FF2B5EF4-FFF2-40B4-BE49-F238E27FC236}">
                <a16:creationId xmlns:a16="http://schemas.microsoft.com/office/drawing/2014/main" id="{B4092BBA-89E3-DD97-C827-725ECA5C2A8E}"/>
              </a:ext>
            </a:extLst>
          </p:cNvPr>
          <p:cNvSpPr txBox="1">
            <a:spLocks/>
          </p:cNvSpPr>
          <p:nvPr/>
        </p:nvSpPr>
        <p:spPr>
          <a:xfrm>
            <a:off x="-158212" y="-39352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Hardware Page </a:t>
            </a:r>
            <a:r>
              <a:rPr lang="it-IT" sz="1200" dirty="0" err="1"/>
              <a:t>Table</a:t>
            </a:r>
            <a:r>
              <a:rPr lang="it-IT" sz="1200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6693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64FBAE-E33E-A0C9-069B-4C342C09CD18}"/>
              </a:ext>
            </a:extLst>
          </p:cNvPr>
          <p:cNvSpPr/>
          <p:nvPr/>
        </p:nvSpPr>
        <p:spPr>
          <a:xfrm>
            <a:off x="1526992" y="3743440"/>
            <a:ext cx="2612754" cy="334270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4413DC-2B1A-8DFE-E897-BA5EFD697D93}"/>
              </a:ext>
            </a:extLst>
          </p:cNvPr>
          <p:cNvSpPr/>
          <p:nvPr/>
        </p:nvSpPr>
        <p:spPr>
          <a:xfrm>
            <a:off x="1201238" y="2051413"/>
            <a:ext cx="3264263" cy="402227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E9C1B7-3E51-E404-D032-FB78FEEFF8A4}"/>
              </a:ext>
            </a:extLst>
          </p:cNvPr>
          <p:cNvSpPr/>
          <p:nvPr/>
        </p:nvSpPr>
        <p:spPr>
          <a:xfrm>
            <a:off x="1364425" y="2826837"/>
            <a:ext cx="2906486" cy="500743"/>
          </a:xfrm>
          <a:prstGeom prst="roundRect">
            <a:avLst/>
          </a:prstGeom>
          <a:solidFill>
            <a:srgbClr val="CAD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19999" y="1704599"/>
            <a:ext cx="4177583" cy="2532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Debug </a:t>
            </a:r>
            <a:r>
              <a:rPr lang="en-GB" dirty="0" err="1"/>
              <a:t>PintOS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pintos --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 run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In un </a:t>
            </a:r>
            <a:r>
              <a:rPr lang="en-GB" dirty="0" err="1"/>
              <a:t>altro</a:t>
            </a:r>
            <a:r>
              <a:rPr lang="en-GB" dirty="0"/>
              <a:t> </a:t>
            </a:r>
            <a:r>
              <a:rPr lang="en-GB" dirty="0" err="1"/>
              <a:t>terminale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/threads/build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pintos-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kernel.o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dirty="0"/>
              <a:t>Una volta </a:t>
            </a:r>
            <a:r>
              <a:rPr lang="en-GB" dirty="0" err="1"/>
              <a:t>avviata</a:t>
            </a:r>
            <a:r>
              <a:rPr lang="en-GB" dirty="0"/>
              <a:t> la </a:t>
            </a:r>
            <a:r>
              <a:rPr lang="en-GB" dirty="0" err="1"/>
              <a:t>sessione</a:t>
            </a:r>
            <a:r>
              <a:rPr lang="en-GB" dirty="0"/>
              <a:t> di debug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indent="0" algn="ctr">
              <a:buSzPts val="1100"/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debugpintos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it-IT" dirty="0"/>
          </a:p>
        </p:txBody>
      </p:sp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PintOS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0843D-F47F-FF13-F851-EC3746D1D15D}"/>
              </a:ext>
            </a:extLst>
          </p:cNvPr>
          <p:cNvSpPr txBox="1"/>
          <p:nvPr/>
        </p:nvSpPr>
        <p:spPr>
          <a:xfrm>
            <a:off x="2259782" y="110770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Build + Run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B517C-D7BA-DA9F-DEC7-3C7E96DC1111}"/>
              </a:ext>
            </a:extLst>
          </p:cNvPr>
          <p:cNvCxnSpPr>
            <a:cxnSpLocks/>
          </p:cNvCxnSpPr>
          <p:nvPr/>
        </p:nvCxnSpPr>
        <p:spPr>
          <a:xfrm>
            <a:off x="2331027" y="1131947"/>
            <a:ext cx="9732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A971A-8C7B-75DF-BE14-98B40140E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Google Shape;464;p45">
            <a:extLst>
              <a:ext uri="{FF2B5EF4-FFF2-40B4-BE49-F238E27FC236}">
                <a16:creationId xmlns:a16="http://schemas.microsoft.com/office/drawing/2014/main" id="{2F02F6E9-0A01-F3FE-7FFE-F2959BFE79AA}"/>
              </a:ext>
            </a:extLst>
          </p:cNvPr>
          <p:cNvSpPr/>
          <p:nvPr/>
        </p:nvSpPr>
        <p:spPr>
          <a:xfrm>
            <a:off x="546150" y="1807644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09FFDB-810D-F121-5FC9-C1B42DA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01" y="213480"/>
            <a:ext cx="4288423" cy="347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98B34-E861-6DF7-E984-1F9D474130B5}"/>
              </a:ext>
            </a:extLst>
          </p:cNvPr>
          <p:cNvSpPr txBox="1"/>
          <p:nvPr/>
        </p:nvSpPr>
        <p:spPr>
          <a:xfrm>
            <a:off x="4818652" y="3787178"/>
            <a:ext cx="400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lbert Sans" panose="020B0604020202020204" charset="0"/>
              </a:rPr>
              <a:t>Ho </a:t>
            </a:r>
            <a:r>
              <a:rPr lang="en-GB" sz="1200" dirty="0" err="1">
                <a:latin typeface="Albert Sans" panose="020B0604020202020204" charset="0"/>
              </a:rPr>
              <a:t>sviluppato</a:t>
            </a:r>
            <a:r>
              <a:rPr lang="en-GB" sz="1200" dirty="0">
                <a:latin typeface="Albert Sans" panose="020B0604020202020204" charset="0"/>
              </a:rPr>
              <a:t> due script per </a:t>
            </a:r>
            <a:r>
              <a:rPr lang="en-GB" sz="1200" dirty="0" err="1">
                <a:latin typeface="Albert Sans" panose="020B0604020202020204" charset="0"/>
              </a:rPr>
              <a:t>avviare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una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sessione</a:t>
            </a:r>
            <a:r>
              <a:rPr lang="en-GB" sz="1200" dirty="0">
                <a:latin typeface="Albert Sans" panose="020B0604020202020204" charset="0"/>
              </a:rPr>
              <a:t> di debug </a:t>
            </a:r>
            <a:r>
              <a:rPr lang="en-GB" sz="1200" dirty="0" err="1">
                <a:latin typeface="Albert Sans" panose="020B0604020202020204" charset="0"/>
              </a:rPr>
              <a:t>più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velocemente</a:t>
            </a:r>
            <a:r>
              <a:rPr lang="en-GB" sz="1200" dirty="0">
                <a:latin typeface="Albert Sans" panose="020B0604020202020204" charset="0"/>
              </a:rPr>
              <a:t>:</a:t>
            </a:r>
          </a:p>
          <a:p>
            <a:pPr algn="ctr"/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drun.sh </a:t>
            </a:r>
            <a:r>
              <a:rPr lang="it-IT" sz="1200" dirty="0">
                <a:latin typeface="Albert Sans" panose="020B0604020202020204" charset="0"/>
              </a:rPr>
              <a:t>e</a:t>
            </a:r>
            <a:r>
              <a:rPr lang="it-IT" sz="1200" dirty="0"/>
              <a:t> 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gdb.sh </a:t>
            </a:r>
          </a:p>
        </p:txBody>
      </p:sp>
    </p:spTree>
    <p:extLst>
      <p:ext uri="{BB962C8B-B14F-4D97-AF65-F5344CB8AC3E}">
        <p14:creationId xmlns:p14="http://schemas.microsoft.com/office/powerpoint/2010/main" val="346101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669271" y="521920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6026885" y="521920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668289" y="1310660"/>
            <a:ext cx="76640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pagedir_set_page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*pd, 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bool writable)</a:t>
            </a:r>
          </a:p>
          <a:p>
            <a:endParaRPr lang="en-GB" dirty="0">
              <a:latin typeface="Albert Sans "/>
            </a:endParaRPr>
          </a:p>
          <a:p>
            <a:r>
              <a:rPr lang="it-IT" dirty="0">
                <a:latin typeface="Albert Sans "/>
              </a:rPr>
              <a:t>Aggiunge un mapping da user page a kernel page, in lettura e scrittura o solo in lettura a seconda del flag.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pagedir_get_page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 *pd,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uaddr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dirty="0">
              <a:latin typeface="Albert Sans "/>
            </a:endParaRPr>
          </a:p>
          <a:p>
            <a:r>
              <a:rPr lang="it-IT" dirty="0">
                <a:latin typeface="Albert Sans "/>
              </a:rPr>
              <a:t>Prende uno user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 fisico e ritorna (se è mappato) il rispettivo kernel </a:t>
            </a:r>
            <a:r>
              <a:rPr lang="it-IT" dirty="0" err="1">
                <a:latin typeface="Albert Sans "/>
              </a:rPr>
              <a:t>virtual</a:t>
            </a:r>
            <a:r>
              <a:rPr lang="it-IT" dirty="0">
                <a:latin typeface="Albert Sans "/>
              </a:rPr>
              <a:t>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pagedir_clear_page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 *pd ,void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Albert Sans "/>
            </a:endParaRPr>
          </a:p>
          <a:p>
            <a:r>
              <a:rPr lang="it-IT" dirty="0" err="1">
                <a:latin typeface="Albert Sans "/>
              </a:rPr>
              <a:t>Ivalida</a:t>
            </a:r>
            <a:r>
              <a:rPr lang="it-IT" dirty="0">
                <a:latin typeface="Albert Sans "/>
              </a:rPr>
              <a:t> la pagina </a:t>
            </a:r>
            <a:r>
              <a:rPr lang="it-IT" dirty="0" err="1">
                <a:latin typeface="Albert Sans "/>
              </a:rPr>
              <a:t>upage</a:t>
            </a:r>
            <a:r>
              <a:rPr lang="it-IT" dirty="0">
                <a:latin typeface="Albert Sans "/>
              </a:rPr>
              <a:t>, se si cerca di fare accesso a questa pagina ci sarà un page fault ma gli altri bit sono preservati se si volessero leggere postumi per altri motivi.</a:t>
            </a:r>
          </a:p>
        </p:txBody>
      </p:sp>
      <p:sp>
        <p:nvSpPr>
          <p:cNvPr id="10" name="Google Shape;301;p39">
            <a:extLst>
              <a:ext uri="{FF2B5EF4-FFF2-40B4-BE49-F238E27FC236}">
                <a16:creationId xmlns:a16="http://schemas.microsoft.com/office/drawing/2014/main" id="{8B64D09C-3C7A-2767-84A5-6E7E9A6A8B1D}"/>
              </a:ext>
            </a:extLst>
          </p:cNvPr>
          <p:cNvSpPr txBox="1">
            <a:spLocks/>
          </p:cNvSpPr>
          <p:nvPr/>
        </p:nvSpPr>
        <p:spPr>
          <a:xfrm>
            <a:off x="-520949" y="-41027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Funzioni di Libreria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58A98-9017-C6A2-B2C8-F0BB0FAB81DA}"/>
              </a:ext>
            </a:extLst>
          </p:cNvPr>
          <p:cNvSpPr/>
          <p:nvPr/>
        </p:nvSpPr>
        <p:spPr>
          <a:xfrm>
            <a:off x="3389408" y="437403"/>
            <a:ext cx="2221828" cy="473522"/>
          </a:xfrm>
          <a:custGeom>
            <a:avLst/>
            <a:gdLst>
              <a:gd name="connsiteX0" fmla="*/ 0 w 2221828"/>
              <a:gd name="connsiteY0" fmla="*/ 0 h 473522"/>
              <a:gd name="connsiteX1" fmla="*/ 533239 w 2221828"/>
              <a:gd name="connsiteY1" fmla="*/ 0 h 473522"/>
              <a:gd name="connsiteX2" fmla="*/ 1088696 w 2221828"/>
              <a:gd name="connsiteY2" fmla="*/ 0 h 473522"/>
              <a:gd name="connsiteX3" fmla="*/ 1644153 w 2221828"/>
              <a:gd name="connsiteY3" fmla="*/ 0 h 473522"/>
              <a:gd name="connsiteX4" fmla="*/ 2221828 w 2221828"/>
              <a:gd name="connsiteY4" fmla="*/ 0 h 473522"/>
              <a:gd name="connsiteX5" fmla="*/ 2221828 w 2221828"/>
              <a:gd name="connsiteY5" fmla="*/ 473522 h 473522"/>
              <a:gd name="connsiteX6" fmla="*/ 1666371 w 2221828"/>
              <a:gd name="connsiteY6" fmla="*/ 473522 h 473522"/>
              <a:gd name="connsiteX7" fmla="*/ 1155351 w 2221828"/>
              <a:gd name="connsiteY7" fmla="*/ 473522 h 473522"/>
              <a:gd name="connsiteX8" fmla="*/ 644330 w 2221828"/>
              <a:gd name="connsiteY8" fmla="*/ 473522 h 473522"/>
              <a:gd name="connsiteX9" fmla="*/ 0 w 2221828"/>
              <a:gd name="connsiteY9" fmla="*/ 473522 h 473522"/>
              <a:gd name="connsiteX10" fmla="*/ 0 w 2221828"/>
              <a:gd name="connsiteY10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1828" h="473522" fill="none" extrusionOk="0">
                <a:moveTo>
                  <a:pt x="0" y="0"/>
                </a:moveTo>
                <a:cubicBezTo>
                  <a:pt x="188788" y="4709"/>
                  <a:pt x="281048" y="-20297"/>
                  <a:pt x="533239" y="0"/>
                </a:cubicBezTo>
                <a:cubicBezTo>
                  <a:pt x="785430" y="20297"/>
                  <a:pt x="967582" y="17605"/>
                  <a:pt x="1088696" y="0"/>
                </a:cubicBezTo>
                <a:cubicBezTo>
                  <a:pt x="1209810" y="-17605"/>
                  <a:pt x="1416596" y="-1879"/>
                  <a:pt x="1644153" y="0"/>
                </a:cubicBezTo>
                <a:cubicBezTo>
                  <a:pt x="1871710" y="1879"/>
                  <a:pt x="1945387" y="-23250"/>
                  <a:pt x="2221828" y="0"/>
                </a:cubicBezTo>
                <a:cubicBezTo>
                  <a:pt x="2233925" y="214231"/>
                  <a:pt x="2243001" y="346237"/>
                  <a:pt x="2221828" y="473522"/>
                </a:cubicBezTo>
                <a:cubicBezTo>
                  <a:pt x="2081208" y="480913"/>
                  <a:pt x="1874908" y="490508"/>
                  <a:pt x="1666371" y="473522"/>
                </a:cubicBezTo>
                <a:cubicBezTo>
                  <a:pt x="1457834" y="456536"/>
                  <a:pt x="1362859" y="485662"/>
                  <a:pt x="1155351" y="473522"/>
                </a:cubicBezTo>
                <a:cubicBezTo>
                  <a:pt x="947843" y="461382"/>
                  <a:pt x="833524" y="488595"/>
                  <a:pt x="644330" y="473522"/>
                </a:cubicBezTo>
                <a:cubicBezTo>
                  <a:pt x="455136" y="458449"/>
                  <a:pt x="228118" y="493915"/>
                  <a:pt x="0" y="473522"/>
                </a:cubicBezTo>
                <a:cubicBezTo>
                  <a:pt x="-2960" y="265033"/>
                  <a:pt x="-16938" y="143770"/>
                  <a:pt x="0" y="0"/>
                </a:cubicBezTo>
                <a:close/>
              </a:path>
              <a:path w="2221828" h="473522" stroke="0" extrusionOk="0">
                <a:moveTo>
                  <a:pt x="0" y="0"/>
                </a:moveTo>
                <a:cubicBezTo>
                  <a:pt x="228205" y="10806"/>
                  <a:pt x="328798" y="11958"/>
                  <a:pt x="533239" y="0"/>
                </a:cubicBezTo>
                <a:cubicBezTo>
                  <a:pt x="737680" y="-11958"/>
                  <a:pt x="894980" y="14958"/>
                  <a:pt x="1022041" y="0"/>
                </a:cubicBezTo>
                <a:cubicBezTo>
                  <a:pt x="1149102" y="-14958"/>
                  <a:pt x="1401893" y="15961"/>
                  <a:pt x="1621934" y="0"/>
                </a:cubicBezTo>
                <a:cubicBezTo>
                  <a:pt x="1841975" y="-15961"/>
                  <a:pt x="1990574" y="-18295"/>
                  <a:pt x="2221828" y="0"/>
                </a:cubicBezTo>
                <a:cubicBezTo>
                  <a:pt x="2236441" y="220138"/>
                  <a:pt x="2223888" y="314614"/>
                  <a:pt x="2221828" y="473522"/>
                </a:cubicBezTo>
                <a:cubicBezTo>
                  <a:pt x="2069668" y="477810"/>
                  <a:pt x="1952504" y="474198"/>
                  <a:pt x="1710808" y="473522"/>
                </a:cubicBezTo>
                <a:cubicBezTo>
                  <a:pt x="1469112" y="472846"/>
                  <a:pt x="1430740" y="480341"/>
                  <a:pt x="1199787" y="473522"/>
                </a:cubicBezTo>
                <a:cubicBezTo>
                  <a:pt x="968834" y="466703"/>
                  <a:pt x="759376" y="449290"/>
                  <a:pt x="599894" y="473522"/>
                </a:cubicBezTo>
                <a:cubicBezTo>
                  <a:pt x="440412" y="497754"/>
                  <a:pt x="145472" y="464341"/>
                  <a:pt x="0" y="473522"/>
                </a:cubicBezTo>
                <a:cubicBezTo>
                  <a:pt x="7832" y="360233"/>
                  <a:pt x="-23311" y="18496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Ispezione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e update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8EB8A-8582-DE5F-C9B8-E89093605C65}"/>
              </a:ext>
            </a:extLst>
          </p:cNvPr>
          <p:cNvSpPr txBox="1"/>
          <p:nvPr/>
        </p:nvSpPr>
        <p:spPr>
          <a:xfrm>
            <a:off x="6419692" y="412554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pagedir.c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669271" y="521920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6026885" y="521920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668289" y="1310660"/>
            <a:ext cx="7664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lbert Sans "/>
                <a:cs typeface="Courier New" panose="02070309020205020404" pitchFamily="49" charset="0"/>
              </a:rPr>
              <a:t>Page table entry</a:t>
            </a:r>
          </a:p>
          <a:p>
            <a:endParaRPr lang="en-GB" dirty="0">
              <a:latin typeface="Albert Sans 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pte_create_kernel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(void *page, bool writable)</a:t>
            </a:r>
          </a:p>
          <a:p>
            <a:r>
              <a:rPr lang="it-IT" dirty="0">
                <a:latin typeface="Albert Sans "/>
              </a:rPr>
              <a:t>Prende una pagina e crea una </a:t>
            </a:r>
            <a:r>
              <a:rPr lang="it-IT" dirty="0" err="1">
                <a:latin typeface="Albert Sans "/>
              </a:rPr>
              <a:t>pte</a:t>
            </a:r>
            <a:r>
              <a:rPr lang="it-IT" dirty="0">
                <a:latin typeface="Albert Sans "/>
              </a:rPr>
              <a:t> che punta a page che è un kernel </a:t>
            </a:r>
            <a:r>
              <a:rPr lang="it-IT" dirty="0" err="1">
                <a:latin typeface="Albert Sans "/>
              </a:rPr>
              <a:t>virtual</a:t>
            </a:r>
            <a:r>
              <a:rPr lang="it-IT" dirty="0">
                <a:latin typeface="Albert Sans "/>
              </a:rPr>
              <a:t>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pte_create_user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(void *page, bool writable)</a:t>
            </a:r>
          </a:p>
          <a:p>
            <a:endParaRPr lang="it-IT" dirty="0">
              <a:latin typeface="Albert Sans "/>
            </a:endParaRPr>
          </a:p>
          <a:p>
            <a:r>
              <a:rPr lang="it-IT" dirty="0">
                <a:latin typeface="Albert Sans "/>
              </a:rPr>
              <a:t>Prende uno user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 fisico e ritorna (se è mappato) il rispettivo kernel </a:t>
            </a:r>
            <a:r>
              <a:rPr lang="it-IT" dirty="0" err="1">
                <a:latin typeface="Albert Sans "/>
              </a:rPr>
              <a:t>virtual</a:t>
            </a:r>
            <a:r>
              <a:rPr lang="it-IT" dirty="0">
                <a:latin typeface="Albert Sans "/>
              </a:rPr>
              <a:t>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pte_get_page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pte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Albert Sans "/>
            </a:endParaRPr>
          </a:p>
          <a:p>
            <a:r>
              <a:rPr lang="it-IT" dirty="0">
                <a:latin typeface="Albert Sans "/>
              </a:rPr>
              <a:t>Ritorna il kernel </a:t>
            </a:r>
            <a:r>
              <a:rPr lang="it-IT" dirty="0" err="1">
                <a:latin typeface="Albert Sans "/>
              </a:rPr>
              <a:t>virtual</a:t>
            </a:r>
            <a:r>
              <a:rPr lang="it-IT" dirty="0">
                <a:latin typeface="Albert Sans "/>
              </a:rPr>
              <a:t>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 della pagina a cui punta la </a:t>
            </a:r>
            <a:r>
              <a:rPr lang="it-IT" dirty="0" err="1">
                <a:latin typeface="Albert Sans "/>
              </a:rPr>
              <a:t>pte</a:t>
            </a:r>
            <a:r>
              <a:rPr lang="it-IT" dirty="0">
                <a:latin typeface="Albert Sans "/>
              </a:rPr>
              <a:t> in ingresso.</a:t>
            </a:r>
          </a:p>
        </p:txBody>
      </p:sp>
      <p:sp>
        <p:nvSpPr>
          <p:cNvPr id="10" name="Google Shape;301;p39">
            <a:extLst>
              <a:ext uri="{FF2B5EF4-FFF2-40B4-BE49-F238E27FC236}">
                <a16:creationId xmlns:a16="http://schemas.microsoft.com/office/drawing/2014/main" id="{8B64D09C-3C7A-2767-84A5-6E7E9A6A8B1D}"/>
              </a:ext>
            </a:extLst>
          </p:cNvPr>
          <p:cNvSpPr txBox="1">
            <a:spLocks/>
          </p:cNvSpPr>
          <p:nvPr/>
        </p:nvSpPr>
        <p:spPr>
          <a:xfrm>
            <a:off x="-520949" y="-41027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Funzioni di Libreria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C082-59E8-4B33-D515-F4C3207E10CC}"/>
              </a:ext>
            </a:extLst>
          </p:cNvPr>
          <p:cNvSpPr/>
          <p:nvPr/>
        </p:nvSpPr>
        <p:spPr>
          <a:xfrm>
            <a:off x="3343643" y="437403"/>
            <a:ext cx="2313357" cy="473522"/>
          </a:xfrm>
          <a:custGeom>
            <a:avLst/>
            <a:gdLst>
              <a:gd name="connsiteX0" fmla="*/ 0 w 2313357"/>
              <a:gd name="connsiteY0" fmla="*/ 0 h 473522"/>
              <a:gd name="connsiteX1" fmla="*/ 555206 w 2313357"/>
              <a:gd name="connsiteY1" fmla="*/ 0 h 473522"/>
              <a:gd name="connsiteX2" fmla="*/ 1133545 w 2313357"/>
              <a:gd name="connsiteY2" fmla="*/ 0 h 473522"/>
              <a:gd name="connsiteX3" fmla="*/ 1711884 w 2313357"/>
              <a:gd name="connsiteY3" fmla="*/ 0 h 473522"/>
              <a:gd name="connsiteX4" fmla="*/ 2313357 w 2313357"/>
              <a:gd name="connsiteY4" fmla="*/ 0 h 473522"/>
              <a:gd name="connsiteX5" fmla="*/ 2313357 w 2313357"/>
              <a:gd name="connsiteY5" fmla="*/ 473522 h 473522"/>
              <a:gd name="connsiteX6" fmla="*/ 1735018 w 2313357"/>
              <a:gd name="connsiteY6" fmla="*/ 473522 h 473522"/>
              <a:gd name="connsiteX7" fmla="*/ 1202946 w 2313357"/>
              <a:gd name="connsiteY7" fmla="*/ 473522 h 473522"/>
              <a:gd name="connsiteX8" fmla="*/ 670874 w 2313357"/>
              <a:gd name="connsiteY8" fmla="*/ 473522 h 473522"/>
              <a:gd name="connsiteX9" fmla="*/ 0 w 2313357"/>
              <a:gd name="connsiteY9" fmla="*/ 473522 h 473522"/>
              <a:gd name="connsiteX10" fmla="*/ 0 w 2313357"/>
              <a:gd name="connsiteY10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3357" h="473522" fill="none" extrusionOk="0">
                <a:moveTo>
                  <a:pt x="0" y="0"/>
                </a:moveTo>
                <a:cubicBezTo>
                  <a:pt x="189138" y="-17994"/>
                  <a:pt x="373897" y="-18061"/>
                  <a:pt x="555206" y="0"/>
                </a:cubicBezTo>
                <a:cubicBezTo>
                  <a:pt x="736515" y="18061"/>
                  <a:pt x="956180" y="-4303"/>
                  <a:pt x="1133545" y="0"/>
                </a:cubicBezTo>
                <a:cubicBezTo>
                  <a:pt x="1310910" y="4303"/>
                  <a:pt x="1534315" y="-11191"/>
                  <a:pt x="1711884" y="0"/>
                </a:cubicBezTo>
                <a:cubicBezTo>
                  <a:pt x="1889453" y="11191"/>
                  <a:pt x="2155168" y="-1377"/>
                  <a:pt x="2313357" y="0"/>
                </a:cubicBezTo>
                <a:cubicBezTo>
                  <a:pt x="2325454" y="214231"/>
                  <a:pt x="2334530" y="346237"/>
                  <a:pt x="2313357" y="473522"/>
                </a:cubicBezTo>
                <a:cubicBezTo>
                  <a:pt x="2175924" y="459565"/>
                  <a:pt x="1942683" y="499149"/>
                  <a:pt x="1735018" y="473522"/>
                </a:cubicBezTo>
                <a:cubicBezTo>
                  <a:pt x="1527353" y="447895"/>
                  <a:pt x="1392196" y="450438"/>
                  <a:pt x="1202946" y="473522"/>
                </a:cubicBezTo>
                <a:cubicBezTo>
                  <a:pt x="1013696" y="496606"/>
                  <a:pt x="917814" y="448351"/>
                  <a:pt x="670874" y="473522"/>
                </a:cubicBezTo>
                <a:cubicBezTo>
                  <a:pt x="423934" y="498693"/>
                  <a:pt x="268959" y="472055"/>
                  <a:pt x="0" y="473522"/>
                </a:cubicBezTo>
                <a:cubicBezTo>
                  <a:pt x="-2960" y="265033"/>
                  <a:pt x="-16938" y="143770"/>
                  <a:pt x="0" y="0"/>
                </a:cubicBezTo>
                <a:close/>
              </a:path>
              <a:path w="2313357" h="473522" stroke="0" extrusionOk="0">
                <a:moveTo>
                  <a:pt x="0" y="0"/>
                </a:moveTo>
                <a:cubicBezTo>
                  <a:pt x="137751" y="-5275"/>
                  <a:pt x="299450" y="24767"/>
                  <a:pt x="555206" y="0"/>
                </a:cubicBezTo>
                <a:cubicBezTo>
                  <a:pt x="810962" y="-24767"/>
                  <a:pt x="839384" y="3622"/>
                  <a:pt x="1064144" y="0"/>
                </a:cubicBezTo>
                <a:cubicBezTo>
                  <a:pt x="1288904" y="-3622"/>
                  <a:pt x="1546687" y="2764"/>
                  <a:pt x="1688751" y="0"/>
                </a:cubicBezTo>
                <a:cubicBezTo>
                  <a:pt x="1830815" y="-2764"/>
                  <a:pt x="2144424" y="-22180"/>
                  <a:pt x="2313357" y="0"/>
                </a:cubicBezTo>
                <a:cubicBezTo>
                  <a:pt x="2327970" y="220138"/>
                  <a:pt x="2315417" y="314614"/>
                  <a:pt x="2313357" y="473522"/>
                </a:cubicBezTo>
                <a:cubicBezTo>
                  <a:pt x="2076112" y="450414"/>
                  <a:pt x="2032109" y="475155"/>
                  <a:pt x="1781285" y="473522"/>
                </a:cubicBezTo>
                <a:cubicBezTo>
                  <a:pt x="1530461" y="471889"/>
                  <a:pt x="1429084" y="484295"/>
                  <a:pt x="1249213" y="473522"/>
                </a:cubicBezTo>
                <a:cubicBezTo>
                  <a:pt x="1069342" y="462749"/>
                  <a:pt x="792655" y="447916"/>
                  <a:pt x="624606" y="473522"/>
                </a:cubicBezTo>
                <a:cubicBezTo>
                  <a:pt x="456557" y="499128"/>
                  <a:pt x="250064" y="494756"/>
                  <a:pt x="0" y="473522"/>
                </a:cubicBezTo>
                <a:cubicBezTo>
                  <a:pt x="7832" y="360233"/>
                  <a:pt x="-23311" y="18496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Gestione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delle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entry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9A3FB-6647-0E01-FE7E-A9495A5CC34E}"/>
              </a:ext>
            </a:extLst>
          </p:cNvPr>
          <p:cNvSpPr txBox="1"/>
          <p:nvPr/>
        </p:nvSpPr>
        <p:spPr>
          <a:xfrm>
            <a:off x="6400800" y="49190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pte.h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2669271" y="521920"/>
            <a:ext cx="304488" cy="3044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6026885" y="521920"/>
            <a:ext cx="304488" cy="3044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AA0A-795F-EF60-B19B-48C2E8A4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9D0BD-F1FB-43E5-9ECB-9F2C4B2817A8}"/>
              </a:ext>
            </a:extLst>
          </p:cNvPr>
          <p:cNvSpPr txBox="1"/>
          <p:nvPr/>
        </p:nvSpPr>
        <p:spPr>
          <a:xfrm>
            <a:off x="668289" y="1310660"/>
            <a:ext cx="7664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lbert Sans "/>
                <a:cs typeface="Courier New" panose="02070309020205020404" pitchFamily="49" charset="0"/>
              </a:rPr>
              <a:t>Page directory entry</a:t>
            </a:r>
          </a:p>
          <a:p>
            <a:endParaRPr lang="en-GB" dirty="0">
              <a:latin typeface="Albert Sans "/>
              <a:cs typeface="Courier New" panose="02070309020205020404" pitchFamily="49" charset="0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pde_create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*pt)</a:t>
            </a:r>
          </a:p>
          <a:p>
            <a:r>
              <a:rPr lang="en-GB" dirty="0">
                <a:latin typeface="Albert Sans "/>
              </a:rPr>
              <a:t>R</a:t>
            </a:r>
            <a:r>
              <a:rPr lang="it-IT" dirty="0" err="1">
                <a:latin typeface="Albert Sans "/>
              </a:rPr>
              <a:t>itorna</a:t>
            </a:r>
            <a:r>
              <a:rPr lang="it-IT" dirty="0">
                <a:latin typeface="Albert Sans "/>
              </a:rPr>
              <a:t> una entry </a:t>
            </a:r>
            <a:r>
              <a:rPr lang="it-IT" dirty="0" err="1">
                <a:latin typeface="Albert Sans "/>
              </a:rPr>
              <a:t>pde</a:t>
            </a:r>
            <a:r>
              <a:rPr lang="it-IT" dirty="0">
                <a:latin typeface="Albert Sans "/>
              </a:rPr>
              <a:t> che punta alla page </a:t>
            </a:r>
            <a:r>
              <a:rPr lang="it-IT" dirty="0" err="1">
                <a:latin typeface="Albert Sans "/>
              </a:rPr>
              <a:t>table</a:t>
            </a:r>
            <a:r>
              <a:rPr lang="it-IT" dirty="0">
                <a:latin typeface="Albert Sans "/>
              </a:rPr>
              <a:t> in input, viene marcato come presente, user </a:t>
            </a:r>
            <a:r>
              <a:rPr lang="it-IT" dirty="0" err="1">
                <a:latin typeface="Albert Sans "/>
              </a:rPr>
              <a:t>accessible</a:t>
            </a:r>
            <a:r>
              <a:rPr lang="it-IT" dirty="0">
                <a:latin typeface="Albert Sans "/>
              </a:rPr>
              <a:t> e </a:t>
            </a:r>
            <a:r>
              <a:rPr lang="it-IT" dirty="0" err="1">
                <a:latin typeface="Albert Sans "/>
              </a:rPr>
              <a:t>read</a:t>
            </a:r>
            <a:r>
              <a:rPr lang="it-IT" dirty="0">
                <a:latin typeface="Albert Sans "/>
              </a:rPr>
              <a:t> and </a:t>
            </a:r>
            <a:r>
              <a:rPr lang="it-IT" dirty="0" err="1">
                <a:latin typeface="Albert Sans "/>
              </a:rPr>
              <a:t>write</a:t>
            </a:r>
            <a:r>
              <a:rPr lang="it-IT" dirty="0">
                <a:latin typeface="Albert Sans "/>
              </a:rPr>
              <a:t>.</a:t>
            </a:r>
          </a:p>
          <a:p>
            <a:endParaRPr lang="it-IT" dirty="0">
              <a:latin typeface="Albert Sans "/>
            </a:endParaRPr>
          </a:p>
          <a:p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uint32_t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pde_get_pt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(uint32_t *</a:t>
            </a:r>
            <a:r>
              <a:rPr lang="en-GB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pde</a:t>
            </a:r>
            <a:r>
              <a:rPr lang="en-GB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it-IT" dirty="0">
              <a:latin typeface="Albert Sans "/>
            </a:endParaRPr>
          </a:p>
          <a:p>
            <a:r>
              <a:rPr lang="it-IT" dirty="0">
                <a:latin typeface="Albert Sans "/>
              </a:rPr>
              <a:t>Ritorna il kernel </a:t>
            </a:r>
            <a:r>
              <a:rPr lang="it-IT" dirty="0" err="1">
                <a:latin typeface="Albert Sans "/>
              </a:rPr>
              <a:t>virtual</a:t>
            </a:r>
            <a:r>
              <a:rPr lang="it-IT" dirty="0">
                <a:latin typeface="Albert Sans "/>
              </a:rPr>
              <a:t> </a:t>
            </a:r>
            <a:r>
              <a:rPr lang="it-IT" dirty="0" err="1">
                <a:latin typeface="Albert Sans "/>
              </a:rPr>
              <a:t>address</a:t>
            </a:r>
            <a:r>
              <a:rPr lang="it-IT" dirty="0">
                <a:latin typeface="Albert Sans "/>
              </a:rPr>
              <a:t> della page </a:t>
            </a:r>
            <a:r>
              <a:rPr lang="it-IT" dirty="0" err="1">
                <a:latin typeface="Albert Sans "/>
              </a:rPr>
              <a:t>table</a:t>
            </a:r>
            <a:r>
              <a:rPr lang="it-IT" dirty="0">
                <a:latin typeface="Albert Sans "/>
              </a:rPr>
              <a:t> a cui la </a:t>
            </a:r>
            <a:r>
              <a:rPr lang="it-IT" dirty="0" err="1">
                <a:latin typeface="Albert Sans "/>
              </a:rPr>
              <a:t>pde</a:t>
            </a:r>
            <a:r>
              <a:rPr lang="it-IT" dirty="0">
                <a:latin typeface="Albert Sans "/>
              </a:rPr>
              <a:t> in ingresso punta.</a:t>
            </a:r>
          </a:p>
        </p:txBody>
      </p:sp>
      <p:sp>
        <p:nvSpPr>
          <p:cNvPr id="10" name="Google Shape;301;p39">
            <a:extLst>
              <a:ext uri="{FF2B5EF4-FFF2-40B4-BE49-F238E27FC236}">
                <a16:creationId xmlns:a16="http://schemas.microsoft.com/office/drawing/2014/main" id="{8B64D09C-3C7A-2767-84A5-6E7E9A6A8B1D}"/>
              </a:ext>
            </a:extLst>
          </p:cNvPr>
          <p:cNvSpPr txBox="1">
            <a:spLocks/>
          </p:cNvSpPr>
          <p:nvPr/>
        </p:nvSpPr>
        <p:spPr>
          <a:xfrm>
            <a:off x="-520949" y="-41027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/>
              <a:t>Funzioni di Libreria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C082-59E8-4B33-D515-F4C3207E10CC}"/>
              </a:ext>
            </a:extLst>
          </p:cNvPr>
          <p:cNvSpPr/>
          <p:nvPr/>
        </p:nvSpPr>
        <p:spPr>
          <a:xfrm>
            <a:off x="3343643" y="437403"/>
            <a:ext cx="2313357" cy="473522"/>
          </a:xfrm>
          <a:custGeom>
            <a:avLst/>
            <a:gdLst>
              <a:gd name="connsiteX0" fmla="*/ 0 w 2313357"/>
              <a:gd name="connsiteY0" fmla="*/ 0 h 473522"/>
              <a:gd name="connsiteX1" fmla="*/ 555206 w 2313357"/>
              <a:gd name="connsiteY1" fmla="*/ 0 h 473522"/>
              <a:gd name="connsiteX2" fmla="*/ 1133545 w 2313357"/>
              <a:gd name="connsiteY2" fmla="*/ 0 h 473522"/>
              <a:gd name="connsiteX3" fmla="*/ 1711884 w 2313357"/>
              <a:gd name="connsiteY3" fmla="*/ 0 h 473522"/>
              <a:gd name="connsiteX4" fmla="*/ 2313357 w 2313357"/>
              <a:gd name="connsiteY4" fmla="*/ 0 h 473522"/>
              <a:gd name="connsiteX5" fmla="*/ 2313357 w 2313357"/>
              <a:gd name="connsiteY5" fmla="*/ 473522 h 473522"/>
              <a:gd name="connsiteX6" fmla="*/ 1735018 w 2313357"/>
              <a:gd name="connsiteY6" fmla="*/ 473522 h 473522"/>
              <a:gd name="connsiteX7" fmla="*/ 1202946 w 2313357"/>
              <a:gd name="connsiteY7" fmla="*/ 473522 h 473522"/>
              <a:gd name="connsiteX8" fmla="*/ 670874 w 2313357"/>
              <a:gd name="connsiteY8" fmla="*/ 473522 h 473522"/>
              <a:gd name="connsiteX9" fmla="*/ 0 w 2313357"/>
              <a:gd name="connsiteY9" fmla="*/ 473522 h 473522"/>
              <a:gd name="connsiteX10" fmla="*/ 0 w 2313357"/>
              <a:gd name="connsiteY10" fmla="*/ 0 h 47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3357" h="473522" fill="none" extrusionOk="0">
                <a:moveTo>
                  <a:pt x="0" y="0"/>
                </a:moveTo>
                <a:cubicBezTo>
                  <a:pt x="189138" y="-17994"/>
                  <a:pt x="373897" y="-18061"/>
                  <a:pt x="555206" y="0"/>
                </a:cubicBezTo>
                <a:cubicBezTo>
                  <a:pt x="736515" y="18061"/>
                  <a:pt x="956180" y="-4303"/>
                  <a:pt x="1133545" y="0"/>
                </a:cubicBezTo>
                <a:cubicBezTo>
                  <a:pt x="1310910" y="4303"/>
                  <a:pt x="1534315" y="-11191"/>
                  <a:pt x="1711884" y="0"/>
                </a:cubicBezTo>
                <a:cubicBezTo>
                  <a:pt x="1889453" y="11191"/>
                  <a:pt x="2155168" y="-1377"/>
                  <a:pt x="2313357" y="0"/>
                </a:cubicBezTo>
                <a:cubicBezTo>
                  <a:pt x="2325454" y="214231"/>
                  <a:pt x="2334530" y="346237"/>
                  <a:pt x="2313357" y="473522"/>
                </a:cubicBezTo>
                <a:cubicBezTo>
                  <a:pt x="2175924" y="459565"/>
                  <a:pt x="1942683" y="499149"/>
                  <a:pt x="1735018" y="473522"/>
                </a:cubicBezTo>
                <a:cubicBezTo>
                  <a:pt x="1527353" y="447895"/>
                  <a:pt x="1392196" y="450438"/>
                  <a:pt x="1202946" y="473522"/>
                </a:cubicBezTo>
                <a:cubicBezTo>
                  <a:pt x="1013696" y="496606"/>
                  <a:pt x="917814" y="448351"/>
                  <a:pt x="670874" y="473522"/>
                </a:cubicBezTo>
                <a:cubicBezTo>
                  <a:pt x="423934" y="498693"/>
                  <a:pt x="268959" y="472055"/>
                  <a:pt x="0" y="473522"/>
                </a:cubicBezTo>
                <a:cubicBezTo>
                  <a:pt x="-2960" y="265033"/>
                  <a:pt x="-16938" y="143770"/>
                  <a:pt x="0" y="0"/>
                </a:cubicBezTo>
                <a:close/>
              </a:path>
              <a:path w="2313357" h="473522" stroke="0" extrusionOk="0">
                <a:moveTo>
                  <a:pt x="0" y="0"/>
                </a:moveTo>
                <a:cubicBezTo>
                  <a:pt x="137751" y="-5275"/>
                  <a:pt x="299450" y="24767"/>
                  <a:pt x="555206" y="0"/>
                </a:cubicBezTo>
                <a:cubicBezTo>
                  <a:pt x="810962" y="-24767"/>
                  <a:pt x="839384" y="3622"/>
                  <a:pt x="1064144" y="0"/>
                </a:cubicBezTo>
                <a:cubicBezTo>
                  <a:pt x="1288904" y="-3622"/>
                  <a:pt x="1546687" y="2764"/>
                  <a:pt x="1688751" y="0"/>
                </a:cubicBezTo>
                <a:cubicBezTo>
                  <a:pt x="1830815" y="-2764"/>
                  <a:pt x="2144424" y="-22180"/>
                  <a:pt x="2313357" y="0"/>
                </a:cubicBezTo>
                <a:cubicBezTo>
                  <a:pt x="2327970" y="220138"/>
                  <a:pt x="2315417" y="314614"/>
                  <a:pt x="2313357" y="473522"/>
                </a:cubicBezTo>
                <a:cubicBezTo>
                  <a:pt x="2076112" y="450414"/>
                  <a:pt x="2032109" y="475155"/>
                  <a:pt x="1781285" y="473522"/>
                </a:cubicBezTo>
                <a:cubicBezTo>
                  <a:pt x="1530461" y="471889"/>
                  <a:pt x="1429084" y="484295"/>
                  <a:pt x="1249213" y="473522"/>
                </a:cubicBezTo>
                <a:cubicBezTo>
                  <a:pt x="1069342" y="462749"/>
                  <a:pt x="792655" y="447916"/>
                  <a:pt x="624606" y="473522"/>
                </a:cubicBezTo>
                <a:cubicBezTo>
                  <a:pt x="456557" y="499128"/>
                  <a:pt x="250064" y="494756"/>
                  <a:pt x="0" y="473522"/>
                </a:cubicBezTo>
                <a:cubicBezTo>
                  <a:pt x="7832" y="360233"/>
                  <a:pt x="-23311" y="18496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Gestione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lbert Sans Medium" panose="020B0604020202020204" charset="0"/>
              </a:rPr>
              <a:t>delle</a:t>
            </a:r>
            <a:r>
              <a:rPr lang="en-GB" dirty="0">
                <a:solidFill>
                  <a:schemeClr val="tx1"/>
                </a:solidFill>
                <a:latin typeface="Albert Sans Medium" panose="020B0604020202020204" charset="0"/>
              </a:rPr>
              <a:t> entry</a:t>
            </a:r>
            <a:endParaRPr lang="it-IT" dirty="0">
              <a:solidFill>
                <a:schemeClr val="tx1"/>
              </a:solidFill>
              <a:latin typeface="Albert Sans Medium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9A3FB-6647-0E01-FE7E-A9495A5CC34E}"/>
              </a:ext>
            </a:extLst>
          </p:cNvPr>
          <p:cNvSpPr txBox="1"/>
          <p:nvPr/>
        </p:nvSpPr>
        <p:spPr>
          <a:xfrm>
            <a:off x="6400800" y="49190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pte.h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Nuove funzionalità</a:t>
            </a:r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dirty="0" err="1"/>
              <a:t>Politica</a:t>
            </a:r>
            <a:r>
              <a:rPr lang="en-GB" dirty="0"/>
              <a:t> Best Fit </a:t>
            </a:r>
            <a:r>
              <a:rPr lang="en-GB" dirty="0" err="1"/>
              <a:t>nel</a:t>
            </a:r>
            <a:r>
              <a:rPr lang="en-GB" dirty="0"/>
              <a:t> Page Allocator</a:t>
            </a:r>
          </a:p>
          <a:p>
            <a:pPr marL="18288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✦"/>
            </a:pPr>
            <a:r>
              <a:rPr lang="en-GB" dirty="0"/>
              <a:t>Priority Scheduler con Priority Shift</a:t>
            </a:r>
          </a:p>
        </p:txBody>
      </p:sp>
      <p:sp>
        <p:nvSpPr>
          <p:cNvPr id="290" name="Google Shape;290;p38"/>
          <p:cNvSpPr txBox="1">
            <a:spLocks noGrp="1"/>
          </p:cNvSpPr>
          <p:nvPr>
            <p:ph type="title" idx="2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91" name="Google Shape;291;p38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8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ACCD4-EA12-5334-05F2-1E1B40FEC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35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D652A15-8874-CBF9-0DE8-55BCAC7C63EF}"/>
              </a:ext>
            </a:extLst>
          </p:cNvPr>
          <p:cNvSpPr/>
          <p:nvPr/>
        </p:nvSpPr>
        <p:spPr>
          <a:xfrm>
            <a:off x="1295400" y="1451429"/>
            <a:ext cx="6208486" cy="2634445"/>
          </a:xfrm>
          <a:custGeom>
            <a:avLst/>
            <a:gdLst>
              <a:gd name="connsiteX0" fmla="*/ 0 w 6208486"/>
              <a:gd name="connsiteY0" fmla="*/ 0 h 2634445"/>
              <a:gd name="connsiteX1" fmla="*/ 711200 w 6208486"/>
              <a:gd name="connsiteY1" fmla="*/ 2318657 h 2634445"/>
              <a:gd name="connsiteX2" fmla="*/ 2743200 w 6208486"/>
              <a:gd name="connsiteY2" fmla="*/ 72571 h 2634445"/>
              <a:gd name="connsiteX3" fmla="*/ 4078514 w 6208486"/>
              <a:gd name="connsiteY3" fmla="*/ 2634342 h 2634445"/>
              <a:gd name="connsiteX4" fmla="*/ 6208486 w 6208486"/>
              <a:gd name="connsiteY4" fmla="*/ 174171 h 2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486" h="2634445" extrusionOk="0">
                <a:moveTo>
                  <a:pt x="0" y="0"/>
                </a:moveTo>
                <a:cubicBezTo>
                  <a:pt x="91787" y="1131561"/>
                  <a:pt x="186693" y="2331823"/>
                  <a:pt x="711200" y="2318657"/>
                </a:cubicBezTo>
                <a:cubicBezTo>
                  <a:pt x="1264694" y="2351024"/>
                  <a:pt x="2017174" y="25197"/>
                  <a:pt x="2743200" y="72571"/>
                </a:cubicBezTo>
                <a:cubicBezTo>
                  <a:pt x="3182445" y="244299"/>
                  <a:pt x="3477095" y="2749350"/>
                  <a:pt x="4078514" y="2634342"/>
                </a:cubicBezTo>
                <a:cubicBezTo>
                  <a:pt x="4595138" y="2617942"/>
                  <a:pt x="6003272" y="642971"/>
                  <a:pt x="6208486" y="174171"/>
                </a:cubicBezTo>
              </a:path>
            </a:pathLst>
          </a:custGeom>
          <a:noFill/>
          <a:ln w="762000" cap="rnd" cmpd="sng">
            <a:solidFill>
              <a:schemeClr val="bg2"/>
            </a:solidFill>
            <a:round/>
            <a:head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208486"/>
                      <a:gd name="connsiteY0" fmla="*/ 0 h 2634445"/>
                      <a:gd name="connsiteX1" fmla="*/ 711200 w 6208486"/>
                      <a:gd name="connsiteY1" fmla="*/ 2318657 h 2634445"/>
                      <a:gd name="connsiteX2" fmla="*/ 2743200 w 6208486"/>
                      <a:gd name="connsiteY2" fmla="*/ 72571 h 2634445"/>
                      <a:gd name="connsiteX3" fmla="*/ 4078514 w 6208486"/>
                      <a:gd name="connsiteY3" fmla="*/ 2634342 h 2634445"/>
                      <a:gd name="connsiteX4" fmla="*/ 6208486 w 6208486"/>
                      <a:gd name="connsiteY4" fmla="*/ 174171 h 2634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08486" h="2634445">
                        <a:moveTo>
                          <a:pt x="0" y="0"/>
                        </a:moveTo>
                        <a:cubicBezTo>
                          <a:pt x="127000" y="1153281"/>
                          <a:pt x="254000" y="2306562"/>
                          <a:pt x="711200" y="2318657"/>
                        </a:cubicBezTo>
                        <a:cubicBezTo>
                          <a:pt x="1168400" y="2330752"/>
                          <a:pt x="2181981" y="19957"/>
                          <a:pt x="2743200" y="72571"/>
                        </a:cubicBezTo>
                        <a:cubicBezTo>
                          <a:pt x="3304419" y="125185"/>
                          <a:pt x="3500966" y="2617409"/>
                          <a:pt x="4078514" y="2634342"/>
                        </a:cubicBezTo>
                        <a:cubicBezTo>
                          <a:pt x="4656062" y="2651275"/>
                          <a:pt x="5876472" y="582385"/>
                          <a:pt x="6208486" y="17417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7021B-1665-E00F-F67A-D429C5266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7232A5-2F22-3D15-13B2-48C06041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9274"/>
            <a:ext cx="7704000" cy="572700"/>
          </a:xfrm>
        </p:spPr>
        <p:txBody>
          <a:bodyPr/>
          <a:lstStyle/>
          <a:p>
            <a:r>
              <a:rPr lang="en-GB" sz="2400" dirty="0"/>
              <a:t>Come </a:t>
            </a:r>
            <a:r>
              <a:rPr lang="en-GB" sz="2400" dirty="0" err="1"/>
              <a:t>aggiungere</a:t>
            </a:r>
            <a:r>
              <a:rPr lang="en-GB" sz="2400" dirty="0"/>
              <a:t> un test</a:t>
            </a:r>
            <a:endParaRPr lang="it-IT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2AFCA-B1BE-07B9-2ACE-A165FD380171}"/>
              </a:ext>
            </a:extLst>
          </p:cNvPr>
          <p:cNvSpPr txBox="1"/>
          <p:nvPr/>
        </p:nvSpPr>
        <p:spPr>
          <a:xfrm>
            <a:off x="707570" y="3743717"/>
            <a:ext cx="2616201" cy="64633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Salvare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file in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src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/tests/threads/ con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formato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del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nome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mine_nometest_test.c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E38F-CFD7-F468-F4EF-893A96FECDF8}"/>
              </a:ext>
            </a:extLst>
          </p:cNvPr>
          <p:cNvSpPr txBox="1"/>
          <p:nvPr/>
        </p:nvSpPr>
        <p:spPr>
          <a:xfrm>
            <a:off x="1773961" y="3251391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lbert Sans" panose="020B0604020202020204" charset="0"/>
              </a:rPr>
              <a:t>2.</a:t>
            </a:r>
            <a:endParaRPr lang="it-IT" sz="2400" b="1" dirty="0">
              <a:latin typeface="Albert San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B6F20-105D-8D39-442B-28FB6A7E2565}"/>
              </a:ext>
            </a:extLst>
          </p:cNvPr>
          <p:cNvSpPr txBox="1"/>
          <p:nvPr/>
        </p:nvSpPr>
        <p:spPr>
          <a:xfrm>
            <a:off x="156084" y="1706547"/>
            <a:ext cx="2241938" cy="646331"/>
          </a:xfrm>
          <a:prstGeom prst="rect">
            <a:avLst/>
          </a:prstGeom>
          <a:gradFill>
            <a:gsLst>
              <a:gs pos="59000">
                <a:srgbClr val="FFFFFF">
                  <a:alpha val="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Albert Sans" panose="020B0604020202020204" charset="0"/>
              </a:rPr>
              <a:t>Scrivere</a:t>
            </a:r>
            <a:r>
              <a:rPr lang="en-GB" sz="1200" dirty="0">
                <a:latin typeface="Albert Sans" panose="020B0604020202020204" charset="0"/>
              </a:rPr>
              <a:t> la </a:t>
            </a:r>
            <a:r>
              <a:rPr lang="en-GB" sz="1200" dirty="0" err="1">
                <a:latin typeface="Albert Sans" panose="020B0604020202020204" charset="0"/>
              </a:rPr>
              <a:t>funzione</a:t>
            </a:r>
            <a:r>
              <a:rPr lang="en-GB" sz="1200" dirty="0">
                <a:latin typeface="Albert Sans" panose="020B0604020202020204" charset="0"/>
              </a:rPr>
              <a:t> di test con signature </a:t>
            </a:r>
          </a:p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test_func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(void)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9DEC5-6DE0-0240-758C-3AF3F93245B0}"/>
              </a:ext>
            </a:extLst>
          </p:cNvPr>
          <p:cNvSpPr txBox="1"/>
          <p:nvPr/>
        </p:nvSpPr>
        <p:spPr>
          <a:xfrm>
            <a:off x="1128495" y="126883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lbert Sans" panose="020B0604020202020204" charset="0"/>
              </a:rPr>
              <a:t>1.</a:t>
            </a:r>
            <a:endParaRPr lang="it-IT" sz="2400" b="1" dirty="0">
              <a:latin typeface="Albert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358AC-2269-45C0-6DA6-312AFA5DF876}"/>
              </a:ext>
            </a:extLst>
          </p:cNvPr>
          <p:cNvSpPr txBox="1"/>
          <p:nvPr/>
        </p:nvSpPr>
        <p:spPr>
          <a:xfrm>
            <a:off x="3760344" y="124488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lbert Sans" panose="020B0604020202020204" charset="0"/>
              </a:rPr>
              <a:t>3.</a:t>
            </a:r>
            <a:endParaRPr lang="it-IT" sz="2400" b="1" dirty="0">
              <a:latin typeface="Albert San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28AD3-390E-F1F8-9A14-E319DE405BD8}"/>
              </a:ext>
            </a:extLst>
          </p:cNvPr>
          <p:cNvSpPr txBox="1"/>
          <p:nvPr/>
        </p:nvSpPr>
        <p:spPr>
          <a:xfrm>
            <a:off x="2693954" y="1706547"/>
            <a:ext cx="2583544" cy="830997"/>
          </a:xfrm>
          <a:prstGeom prst="rect">
            <a:avLst/>
          </a:prstGeom>
          <a:gradFill>
            <a:gsLst>
              <a:gs pos="59000">
                <a:srgbClr val="FFFFFF">
                  <a:alpha val="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test.h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aggiungere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riferimento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al file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creato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con </a:t>
            </a:r>
          </a:p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extern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test_func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mine_nometest_test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9D83D-22AA-B529-9115-0283F4BA6C5B}"/>
              </a:ext>
            </a:extLst>
          </p:cNvPr>
          <p:cNvSpPr txBox="1"/>
          <p:nvPr/>
        </p:nvSpPr>
        <p:spPr>
          <a:xfrm>
            <a:off x="5007378" y="2986504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lbert Sans" panose="020B0604020202020204" charset="0"/>
              </a:rPr>
              <a:t>4.</a:t>
            </a:r>
            <a:endParaRPr lang="it-IT" sz="2400" b="1" dirty="0">
              <a:latin typeface="Albert San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EBF9F-E00C-8692-39A8-0FE4375AEB47}"/>
              </a:ext>
            </a:extLst>
          </p:cNvPr>
          <p:cNvSpPr txBox="1"/>
          <p:nvPr/>
        </p:nvSpPr>
        <p:spPr>
          <a:xfrm>
            <a:off x="3617686" y="3448169"/>
            <a:ext cx="3085553" cy="1200329"/>
          </a:xfrm>
          <a:prstGeom prst="rect">
            <a:avLst/>
          </a:prstGeom>
          <a:gradFill>
            <a:gsLst>
              <a:gs pos="59000">
                <a:srgbClr val="FFFFFF">
                  <a:alpha val="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test.c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aggiungere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una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entry al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dizionario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tests[] con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formato</a:t>
            </a:r>
            <a:endParaRPr lang="en-GB" sz="1200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{“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nome-cmd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mine_nometest_test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ctr"/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per far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corrispondere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al file un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nome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con cui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invocare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test da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cmd</a:t>
            </a:r>
            <a:endParaRPr lang="en-GB" sz="1200" dirty="0">
              <a:latin typeface="Albert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D80C9D-F8EB-2765-7238-DF758400F39F}"/>
              </a:ext>
            </a:extLst>
          </p:cNvPr>
          <p:cNvSpPr txBox="1"/>
          <p:nvPr/>
        </p:nvSpPr>
        <p:spPr>
          <a:xfrm>
            <a:off x="7258062" y="1295337"/>
            <a:ext cx="457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lbert Sans" panose="020B0604020202020204" charset="0"/>
              </a:rPr>
              <a:t>5.</a:t>
            </a:r>
            <a:endParaRPr lang="it-IT" sz="2400" b="1" dirty="0">
              <a:latin typeface="Albert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B61FE-B255-2812-A466-F935AA36407F}"/>
              </a:ext>
            </a:extLst>
          </p:cNvPr>
          <p:cNvSpPr txBox="1"/>
          <p:nvPr/>
        </p:nvSpPr>
        <p:spPr>
          <a:xfrm>
            <a:off x="5768330" y="1757002"/>
            <a:ext cx="3219586" cy="1384995"/>
          </a:xfrm>
          <a:prstGeom prst="rect">
            <a:avLst/>
          </a:prstGeom>
          <a:gradFill>
            <a:gsLst>
              <a:gs pos="59000">
                <a:srgbClr val="FFFFFF">
                  <a:alpha val="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In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Make.tests</a:t>
            </a:r>
            <a:endParaRPr lang="en-GB" sz="1200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Nella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sezione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Test names.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aggiungere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nome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con cui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chiamare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test da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cmd</a:t>
            </a:r>
            <a:endParaRPr lang="en-GB" sz="1200" dirty="0">
              <a:latin typeface="Albert Sans" panose="020B0604020202020204" charset="0"/>
              <a:cs typeface="Courier New" panose="02070309020205020404" pitchFamily="49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Nella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sezione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Sources for tests.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aggiungere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il file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sorgente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da </a:t>
            </a:r>
            <a:r>
              <a:rPr lang="en-GB" sz="1200" dirty="0" err="1">
                <a:latin typeface="Albert Sans" panose="020B0604020202020204" charset="0"/>
                <a:cs typeface="Courier New" panose="02070309020205020404" pitchFamily="49" charset="0"/>
              </a:rPr>
              <a:t>compilare</a:t>
            </a:r>
            <a:r>
              <a:rPr lang="en-GB" sz="1200" dirty="0">
                <a:latin typeface="Albert Sans" panose="020B0604020202020204" charset="0"/>
                <a:cs typeface="Courier New" panose="02070309020205020404" pitchFamily="49" charset="0"/>
              </a:rPr>
              <a:t> per il nuovo test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>
            <a:spLocks noGrp="1"/>
          </p:cNvSpPr>
          <p:nvPr>
            <p:ph type="subTitle" idx="6"/>
          </p:nvPr>
        </p:nvSpPr>
        <p:spPr>
          <a:xfrm>
            <a:off x="480264" y="2726069"/>
            <a:ext cx="1778072" cy="108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Abilita le stampe della </a:t>
            </a:r>
            <a:r>
              <a:rPr lang="en" b="1" dirty="0"/>
              <a:t>bitmap</a:t>
            </a:r>
            <a:r>
              <a:rPr lang="en" dirty="0"/>
              <a:t> per fini di debug e la definizione della funzione di stampa</a:t>
            </a:r>
            <a:endParaRPr dirty="0"/>
          </a:p>
        </p:txBody>
      </p:sp>
      <p:cxnSp>
        <p:nvCxnSpPr>
          <p:cNvPr id="521" name="Google Shape;521;p48"/>
          <p:cNvCxnSpPr/>
          <p:nvPr/>
        </p:nvCxnSpPr>
        <p:spPr>
          <a:xfrm rot="-5400000">
            <a:off x="47664" y="4621772"/>
            <a:ext cx="10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48"/>
          <p:cNvSpPr/>
          <p:nvPr/>
        </p:nvSpPr>
        <p:spPr>
          <a:xfrm rot="-5400000">
            <a:off x="480264" y="392894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A00C3-A5C1-834A-CA64-259EB2A3F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95</a:t>
            </a:fld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BFC3373-5B2D-141D-0829-83E529CEAF47}"/>
              </a:ext>
            </a:extLst>
          </p:cNvPr>
          <p:cNvSpPr txBox="1">
            <a:spLocks/>
          </p:cNvSpPr>
          <p:nvPr/>
        </p:nvSpPr>
        <p:spPr>
          <a:xfrm>
            <a:off x="720000" y="38927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lbert Sans SemiBold"/>
              <a:buNone/>
              <a:defRPr sz="4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en-GB" sz="2400" dirty="0" err="1"/>
              <a:t>Opzioni</a:t>
            </a:r>
            <a:r>
              <a:rPr lang="en-GB" sz="2400" dirty="0"/>
              <a:t> di </a:t>
            </a:r>
            <a:r>
              <a:rPr lang="en-GB" sz="2400" dirty="0" err="1"/>
              <a:t>compilazione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89323-39A4-7BE6-7020-B04CCBE0A36B}"/>
              </a:ext>
            </a:extLst>
          </p:cNvPr>
          <p:cNvSpPr txBox="1"/>
          <p:nvPr/>
        </p:nvSpPr>
        <p:spPr>
          <a:xfrm>
            <a:off x="720000" y="1262271"/>
            <a:ext cx="770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bert Sans" panose="020B0604020202020204" charset="0"/>
              </a:rPr>
              <a:t>Con la </a:t>
            </a:r>
            <a:r>
              <a:rPr lang="en-GB" dirty="0" err="1">
                <a:latin typeface="Albert Sans" panose="020B0604020202020204" charset="0"/>
              </a:rPr>
              <a:t>compilazione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condizionale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abilitano</a:t>
            </a:r>
            <a:r>
              <a:rPr lang="en-GB" dirty="0">
                <a:latin typeface="Albert Sans" panose="020B0604020202020204" charset="0"/>
              </a:rPr>
              <a:t>/</a:t>
            </a:r>
            <a:r>
              <a:rPr lang="en-GB" dirty="0" err="1">
                <a:latin typeface="Albert Sans" panose="020B0604020202020204" charset="0"/>
              </a:rPr>
              <a:t>disabilitano</a:t>
            </a:r>
            <a:r>
              <a:rPr lang="en-GB" dirty="0">
                <a:latin typeface="Albert Sans" panose="020B0604020202020204" charset="0"/>
              </a:rPr>
              <a:t> le </a:t>
            </a:r>
            <a:r>
              <a:rPr lang="en-GB" dirty="0" err="1">
                <a:latin typeface="Albert Sans" panose="020B0604020202020204" charset="0"/>
              </a:rPr>
              <a:t>modifiche</a:t>
            </a:r>
            <a:r>
              <a:rPr lang="en-GB" dirty="0">
                <a:latin typeface="Albert Sans" panose="020B0604020202020204" charset="0"/>
              </a:rPr>
              <a:t> da me </a:t>
            </a:r>
            <a:r>
              <a:rPr lang="en-GB" dirty="0" err="1">
                <a:latin typeface="Albert Sans" panose="020B0604020202020204" charset="0"/>
              </a:rPr>
              <a:t>apportate</a:t>
            </a:r>
            <a:r>
              <a:rPr lang="en-GB" dirty="0">
                <a:latin typeface="Albert Sans" panose="020B0604020202020204" charset="0"/>
              </a:rPr>
              <a:t> al </a:t>
            </a:r>
            <a:r>
              <a:rPr lang="en-GB" dirty="0" err="1">
                <a:latin typeface="Albert Sans" panose="020B0604020202020204" charset="0"/>
              </a:rPr>
              <a:t>codice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sorgente</a:t>
            </a:r>
            <a:r>
              <a:rPr lang="en-GB" dirty="0">
                <a:latin typeface="Albert Sans" panose="020B0604020202020204" charset="0"/>
              </a:rPr>
              <a:t>. Per </a:t>
            </a:r>
            <a:r>
              <a:rPr lang="en-GB" dirty="0" err="1">
                <a:latin typeface="Albert Sans" panose="020B0604020202020204" charset="0"/>
              </a:rPr>
              <a:t>attivare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un’opzione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compilazione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dichiarata</a:t>
            </a:r>
            <a:r>
              <a:rPr lang="en-GB" dirty="0">
                <a:latin typeface="Albert Sans" panose="020B0604020202020204" charset="0"/>
              </a:rPr>
              <a:t>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/threads/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Make.vars</a:t>
            </a:r>
            <a:r>
              <a:rPr lang="en-GB" dirty="0">
                <a:latin typeface="Albert Sans" panose="020B0604020202020204" charset="0"/>
              </a:rPr>
              <a:t> come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DNOME_OPZIONE</a:t>
            </a:r>
            <a:r>
              <a:rPr lang="en-GB" dirty="0">
                <a:latin typeface="Albert Sans" panose="020B0604020202020204" charset="0"/>
              </a:rPr>
              <a:t>.</a:t>
            </a:r>
            <a:endParaRPr lang="it-IT" dirty="0">
              <a:latin typeface="Albert Sans" panose="020B0604020202020204" charset="0"/>
            </a:endParaRPr>
          </a:p>
        </p:txBody>
      </p:sp>
      <p:sp>
        <p:nvSpPr>
          <p:cNvPr id="8" name="Google Shape;518;p48">
            <a:extLst>
              <a:ext uri="{FF2B5EF4-FFF2-40B4-BE49-F238E27FC236}">
                <a16:creationId xmlns:a16="http://schemas.microsoft.com/office/drawing/2014/main" id="{B4B150C6-AABA-AC85-113C-BE6B984F55A4}"/>
              </a:ext>
            </a:extLst>
          </p:cNvPr>
          <p:cNvSpPr txBox="1">
            <a:spLocks/>
          </p:cNvSpPr>
          <p:nvPr/>
        </p:nvSpPr>
        <p:spPr>
          <a:xfrm>
            <a:off x="2647409" y="2726069"/>
            <a:ext cx="1683653" cy="85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GB" dirty="0" err="1"/>
              <a:t>Abilita</a:t>
            </a:r>
            <a:r>
              <a:rPr lang="en-GB" dirty="0"/>
              <a:t> la policy di </a:t>
            </a:r>
            <a:r>
              <a:rPr lang="en-GB" b="1" dirty="0" err="1"/>
              <a:t>ricerca</a:t>
            </a:r>
            <a:r>
              <a:rPr lang="en-GB" b="1" dirty="0"/>
              <a:t> Best Fit </a:t>
            </a:r>
            <a:r>
              <a:rPr lang="en-GB" dirty="0"/>
              <a:t>di </a:t>
            </a:r>
            <a:r>
              <a:rPr lang="en-GB" dirty="0" err="1"/>
              <a:t>cnt</a:t>
            </a:r>
            <a:r>
              <a:rPr lang="en-GB" dirty="0"/>
              <a:t> </a:t>
            </a:r>
            <a:r>
              <a:rPr lang="en-GB" dirty="0" err="1"/>
              <a:t>pagine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bitmap</a:t>
            </a:r>
          </a:p>
        </p:txBody>
      </p:sp>
      <p:cxnSp>
        <p:nvCxnSpPr>
          <p:cNvPr id="9" name="Google Shape;521;p48">
            <a:extLst>
              <a:ext uri="{FF2B5EF4-FFF2-40B4-BE49-F238E27FC236}">
                <a16:creationId xmlns:a16="http://schemas.microsoft.com/office/drawing/2014/main" id="{4D46228B-A138-023A-EA9F-D005439CAD43}"/>
              </a:ext>
            </a:extLst>
          </p:cNvPr>
          <p:cNvCxnSpPr/>
          <p:nvPr/>
        </p:nvCxnSpPr>
        <p:spPr>
          <a:xfrm rot="-5400000">
            <a:off x="2211502" y="4624200"/>
            <a:ext cx="10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22;p48">
            <a:extLst>
              <a:ext uri="{FF2B5EF4-FFF2-40B4-BE49-F238E27FC236}">
                <a16:creationId xmlns:a16="http://schemas.microsoft.com/office/drawing/2014/main" id="{AA9DA5CD-3BF0-0AEF-843B-2BB27C46444F}"/>
              </a:ext>
            </a:extLst>
          </p:cNvPr>
          <p:cNvSpPr/>
          <p:nvPr/>
        </p:nvSpPr>
        <p:spPr>
          <a:xfrm rot="-5400000">
            <a:off x="2644102" y="3931373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18;p48">
            <a:extLst>
              <a:ext uri="{FF2B5EF4-FFF2-40B4-BE49-F238E27FC236}">
                <a16:creationId xmlns:a16="http://schemas.microsoft.com/office/drawing/2014/main" id="{578C6DA8-51A5-5BA6-8DC1-02717E64FEEC}"/>
              </a:ext>
            </a:extLst>
          </p:cNvPr>
          <p:cNvSpPr txBox="1">
            <a:spLocks/>
          </p:cNvSpPr>
          <p:nvPr/>
        </p:nvSpPr>
        <p:spPr>
          <a:xfrm>
            <a:off x="4807941" y="2722572"/>
            <a:ext cx="1778072" cy="11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Abilita le stampe della </a:t>
            </a:r>
            <a:r>
              <a:rPr lang="it-IT" b="1" dirty="0"/>
              <a:t>ready list </a:t>
            </a:r>
            <a:r>
              <a:rPr lang="it-IT" dirty="0"/>
              <a:t>per fini di debug e la definizione della funzione di stampa</a:t>
            </a:r>
          </a:p>
        </p:txBody>
      </p:sp>
      <p:cxnSp>
        <p:nvCxnSpPr>
          <p:cNvPr id="25" name="Google Shape;521;p48">
            <a:extLst>
              <a:ext uri="{FF2B5EF4-FFF2-40B4-BE49-F238E27FC236}">
                <a16:creationId xmlns:a16="http://schemas.microsoft.com/office/drawing/2014/main" id="{4A1071F0-9D49-88CA-8947-A1277A378119}"/>
              </a:ext>
            </a:extLst>
          </p:cNvPr>
          <p:cNvCxnSpPr/>
          <p:nvPr/>
        </p:nvCxnSpPr>
        <p:spPr>
          <a:xfrm rot="-5400000">
            <a:off x="4375341" y="4624070"/>
            <a:ext cx="10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522;p48">
            <a:extLst>
              <a:ext uri="{FF2B5EF4-FFF2-40B4-BE49-F238E27FC236}">
                <a16:creationId xmlns:a16="http://schemas.microsoft.com/office/drawing/2014/main" id="{7088AA38-E9DC-E01D-9D0A-F90A705BFDD1}"/>
              </a:ext>
            </a:extLst>
          </p:cNvPr>
          <p:cNvSpPr/>
          <p:nvPr/>
        </p:nvSpPr>
        <p:spPr>
          <a:xfrm rot="-5400000">
            <a:off x="4807941" y="3931243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12;p48">
            <a:extLst>
              <a:ext uri="{FF2B5EF4-FFF2-40B4-BE49-F238E27FC236}">
                <a16:creationId xmlns:a16="http://schemas.microsoft.com/office/drawing/2014/main" id="{346087FA-82E6-12F0-CE3A-F75D9E0B866C}"/>
              </a:ext>
            </a:extLst>
          </p:cNvPr>
          <p:cNvSpPr txBox="1">
            <a:spLocks/>
          </p:cNvSpPr>
          <p:nvPr/>
        </p:nvSpPr>
        <p:spPr>
          <a:xfrm>
            <a:off x="6978470" y="2234011"/>
            <a:ext cx="1683654" cy="4228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lbert Sans SemiBold"/>
              <a:buNone/>
              <a:defRPr sz="4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it-IT" sz="1300" dirty="0" err="1"/>
              <a:t>PRIORITY</a:t>
            </a:r>
            <a:endParaRPr lang="it-IT" sz="1300" dirty="0"/>
          </a:p>
        </p:txBody>
      </p:sp>
      <p:sp>
        <p:nvSpPr>
          <p:cNvPr id="28" name="Google Shape;518;p48">
            <a:extLst>
              <a:ext uri="{FF2B5EF4-FFF2-40B4-BE49-F238E27FC236}">
                <a16:creationId xmlns:a16="http://schemas.microsoft.com/office/drawing/2014/main" id="{6473293F-BC3E-0EAD-1FBE-2D818C186F19}"/>
              </a:ext>
            </a:extLst>
          </p:cNvPr>
          <p:cNvSpPr txBox="1">
            <a:spLocks/>
          </p:cNvSpPr>
          <p:nvPr/>
        </p:nvSpPr>
        <p:spPr>
          <a:xfrm>
            <a:off x="6978470" y="2722572"/>
            <a:ext cx="1778072" cy="101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GB" dirty="0" err="1"/>
              <a:t>Abilita</a:t>
            </a:r>
            <a:r>
              <a:rPr lang="en-GB" dirty="0"/>
              <a:t> lo </a:t>
            </a:r>
            <a:r>
              <a:rPr lang="en-GB" b="1" dirty="0"/>
              <a:t>scheduling con </a:t>
            </a:r>
            <a:r>
              <a:rPr lang="en-GB" b="1" dirty="0" err="1"/>
              <a:t>priorità</a:t>
            </a:r>
            <a:r>
              <a:rPr lang="en-GB" b="1" dirty="0"/>
              <a:t> </a:t>
            </a:r>
            <a:r>
              <a:rPr lang="en-GB" dirty="0"/>
              <a:t>e il </a:t>
            </a:r>
            <a:r>
              <a:rPr lang="en-GB" dirty="0" err="1"/>
              <a:t>meccanismo</a:t>
            </a:r>
            <a:r>
              <a:rPr lang="en-GB" dirty="0"/>
              <a:t> di </a:t>
            </a:r>
            <a:r>
              <a:rPr lang="en-GB" b="1" dirty="0"/>
              <a:t>priority shift</a:t>
            </a:r>
            <a:r>
              <a:rPr lang="en-GB" dirty="0"/>
              <a:t>.</a:t>
            </a:r>
          </a:p>
        </p:txBody>
      </p:sp>
      <p:cxnSp>
        <p:nvCxnSpPr>
          <p:cNvPr id="29" name="Google Shape;521;p48">
            <a:extLst>
              <a:ext uri="{FF2B5EF4-FFF2-40B4-BE49-F238E27FC236}">
                <a16:creationId xmlns:a16="http://schemas.microsoft.com/office/drawing/2014/main" id="{5CBFE413-3429-998D-1959-D2C949BD48AF}"/>
              </a:ext>
            </a:extLst>
          </p:cNvPr>
          <p:cNvCxnSpPr/>
          <p:nvPr/>
        </p:nvCxnSpPr>
        <p:spPr>
          <a:xfrm rot="-5400000">
            <a:off x="6547560" y="4674152"/>
            <a:ext cx="10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522;p48">
            <a:extLst>
              <a:ext uri="{FF2B5EF4-FFF2-40B4-BE49-F238E27FC236}">
                <a16:creationId xmlns:a16="http://schemas.microsoft.com/office/drawing/2014/main" id="{2D6562FD-E160-DB9A-F417-98B8EA26D1FE}"/>
              </a:ext>
            </a:extLst>
          </p:cNvPr>
          <p:cNvSpPr/>
          <p:nvPr/>
        </p:nvSpPr>
        <p:spPr>
          <a:xfrm rot="-5400000">
            <a:off x="6980160" y="3981325"/>
            <a:ext cx="173400" cy="173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12;p48">
            <a:extLst>
              <a:ext uri="{FF2B5EF4-FFF2-40B4-BE49-F238E27FC236}">
                <a16:creationId xmlns:a16="http://schemas.microsoft.com/office/drawing/2014/main" id="{3B66563A-D7F4-4A5F-E034-8F84B816FC53}"/>
              </a:ext>
            </a:extLst>
          </p:cNvPr>
          <p:cNvSpPr txBox="1">
            <a:spLocks/>
          </p:cNvSpPr>
          <p:nvPr/>
        </p:nvSpPr>
        <p:spPr>
          <a:xfrm>
            <a:off x="4812939" y="2234011"/>
            <a:ext cx="1683654" cy="4228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lbert Sans SemiBold"/>
              <a:buNone/>
              <a:defRPr sz="4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it-IT" sz="1300" dirty="0" err="1"/>
              <a:t>DEBUG_PRIORITY</a:t>
            </a:r>
            <a:endParaRPr lang="it-IT" sz="1300" dirty="0"/>
          </a:p>
        </p:txBody>
      </p:sp>
      <p:sp>
        <p:nvSpPr>
          <p:cNvPr id="32" name="Google Shape;512;p48">
            <a:extLst>
              <a:ext uri="{FF2B5EF4-FFF2-40B4-BE49-F238E27FC236}">
                <a16:creationId xmlns:a16="http://schemas.microsoft.com/office/drawing/2014/main" id="{19E4CAF9-4FB9-BFA1-7A8F-9195C18654BF}"/>
              </a:ext>
            </a:extLst>
          </p:cNvPr>
          <p:cNvSpPr txBox="1">
            <a:spLocks/>
          </p:cNvSpPr>
          <p:nvPr/>
        </p:nvSpPr>
        <p:spPr>
          <a:xfrm>
            <a:off x="2647408" y="2234011"/>
            <a:ext cx="1683654" cy="4228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lbert Sans SemiBold"/>
              <a:buNone/>
              <a:defRPr sz="4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it-IT" sz="1300" dirty="0" err="1"/>
              <a:t>BESTFIT</a:t>
            </a:r>
            <a:endParaRPr lang="it-IT" sz="1300" dirty="0"/>
          </a:p>
        </p:txBody>
      </p:sp>
      <p:sp>
        <p:nvSpPr>
          <p:cNvPr id="35" name="Google Shape;512;p48">
            <a:extLst>
              <a:ext uri="{FF2B5EF4-FFF2-40B4-BE49-F238E27FC236}">
                <a16:creationId xmlns:a16="http://schemas.microsoft.com/office/drawing/2014/main" id="{7735F64B-0CA8-EAD5-BFFE-8EB3C2CA8F5C}"/>
              </a:ext>
            </a:extLst>
          </p:cNvPr>
          <p:cNvSpPr txBox="1">
            <a:spLocks/>
          </p:cNvSpPr>
          <p:nvPr/>
        </p:nvSpPr>
        <p:spPr>
          <a:xfrm>
            <a:off x="481877" y="2234011"/>
            <a:ext cx="1683654" cy="4228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Albert Sans SemiBold"/>
              <a:buNone/>
              <a:defRPr sz="4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 SemiBold"/>
              <a:buNone/>
              <a:defRPr sz="32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r>
              <a:rPr lang="it-IT" sz="1300" dirty="0" err="1"/>
              <a:t>DEBUG_BESTFIT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804991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96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03234"/>
            <a:ext cx="83014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bert Sans" panose="020B0604020202020204" charset="0"/>
              </a:rPr>
              <a:t>Prima </a:t>
            </a:r>
          </a:p>
          <a:p>
            <a:r>
              <a:rPr lang="en-GB" dirty="0">
                <a:latin typeface="Albert Sans" panose="020B0604020202020204" charset="0"/>
              </a:rPr>
              <a:t>Per </a:t>
            </a:r>
            <a:r>
              <a:rPr lang="en-GB" dirty="0" err="1">
                <a:latin typeface="Albert Sans" panose="020B0604020202020204" charset="0"/>
              </a:rPr>
              <a:t>ogni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 di </a:t>
            </a:r>
            <a:r>
              <a:rPr lang="en-GB" dirty="0" err="1">
                <a:latin typeface="Albert Sans" panose="020B0604020202020204" charset="0"/>
              </a:rPr>
              <a:t>allocazione</a:t>
            </a:r>
            <a:r>
              <a:rPr lang="en-GB" dirty="0">
                <a:latin typeface="Albert Sans" panose="020B0604020202020204" charset="0"/>
              </a:rPr>
              <a:t> di n </a:t>
            </a:r>
            <a:r>
              <a:rPr lang="en-GB" dirty="0" err="1">
                <a:latin typeface="Albert Sans" panose="020B0604020202020204" charset="0"/>
              </a:rPr>
              <a:t>pagine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viene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effettuata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una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chiamata</a:t>
            </a:r>
            <a:r>
              <a:rPr lang="en-GB" dirty="0">
                <a:latin typeface="Albert Sans" panose="020B0604020202020204" charset="0"/>
              </a:rPr>
              <a:t> a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palloc_get_multiple</a:t>
            </a:r>
            <a:r>
              <a:rPr lang="en-GB" dirty="0">
                <a:latin typeface="Albert Sans" panose="020B0604020202020204" charset="0"/>
              </a:rPr>
              <a:t>. </a:t>
            </a:r>
          </a:p>
          <a:p>
            <a:r>
              <a:rPr lang="en-GB" dirty="0">
                <a:latin typeface="Albert Sans" panose="020B0604020202020204" charset="0"/>
              </a:rPr>
              <a:t>Questa </a:t>
            </a:r>
            <a:r>
              <a:rPr lang="en-GB" dirty="0" err="1">
                <a:latin typeface="Albert Sans" panose="020B0604020202020204" charset="0"/>
              </a:rPr>
              <a:t>chiama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bitmap_scan_and_flip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deve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cercare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nella</a:t>
            </a:r>
            <a:r>
              <a:rPr lang="en-GB" dirty="0">
                <a:latin typeface="Albert Sans" panose="020B0604020202020204" charset="0"/>
              </a:rPr>
              <a:t> bitmap il 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primo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gruppo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di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pagine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libere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sufficientemente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 err="1">
                <a:highlight>
                  <a:srgbClr val="CAD0E4"/>
                </a:highlight>
                <a:latin typeface="Albert Sans" panose="020B0604020202020204" charset="0"/>
              </a:rPr>
              <a:t>lungo</a:t>
            </a:r>
            <a:r>
              <a:rPr lang="en-GB" dirty="0">
                <a:highlight>
                  <a:srgbClr val="CAD0E4"/>
                </a:highlight>
                <a:latin typeface="Albert Sans" panose="020B0604020202020204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e </a:t>
            </a:r>
            <a:r>
              <a:rPr lang="en-GB" dirty="0" err="1">
                <a:latin typeface="Albert Sans" panose="020B0604020202020204" charset="0"/>
              </a:rPr>
              <a:t>marcarlo</a:t>
            </a:r>
            <a:r>
              <a:rPr lang="en-GB" dirty="0">
                <a:latin typeface="Albert Sans" panose="020B0604020202020204" charset="0"/>
              </a:rPr>
              <a:t> come </a:t>
            </a:r>
            <a:r>
              <a:rPr lang="en-GB" dirty="0" err="1">
                <a:latin typeface="Albert Sans" panose="020B0604020202020204" charset="0"/>
              </a:rPr>
              <a:t>occupato</a:t>
            </a:r>
            <a:r>
              <a:rPr lang="en-GB" dirty="0">
                <a:latin typeface="Albert Sans" panose="020B0604020202020204" charset="0"/>
              </a:rPr>
              <a:t> per </a:t>
            </a:r>
            <a:r>
              <a:rPr lang="en-GB" dirty="0" err="1">
                <a:latin typeface="Albert Sans" panose="020B0604020202020204" charset="0"/>
              </a:rPr>
              <a:t>poterlo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assegnare</a:t>
            </a:r>
            <a:r>
              <a:rPr lang="en-GB" dirty="0">
                <a:latin typeface="Albert Sans" panose="020B0604020202020204" charset="0"/>
              </a:rPr>
              <a:t>.</a:t>
            </a:r>
          </a:p>
          <a:p>
            <a:r>
              <a:rPr lang="en-GB" sz="1400" dirty="0" err="1">
                <a:latin typeface="Albert Sans" panose="020B0604020202020204" charset="0"/>
              </a:rPr>
              <a:t>Viene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chiamata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bitmap_scan</a:t>
            </a:r>
            <a:r>
              <a:rPr lang="en-GB" sz="1400" dirty="0">
                <a:latin typeface="Albert Sans" panose="020B0604020202020204" charset="0"/>
              </a:rPr>
              <a:t> per </a:t>
            </a:r>
            <a:r>
              <a:rPr lang="en-GB" dirty="0">
                <a:latin typeface="Albert Sans" panose="020B0604020202020204" charset="0"/>
              </a:rPr>
              <a:t>la </a:t>
            </a:r>
            <a:r>
              <a:rPr lang="en-GB" dirty="0" err="1">
                <a:latin typeface="Albert Sans" panose="020B0604020202020204" charset="0"/>
              </a:rPr>
              <a:t>ricerca</a:t>
            </a:r>
            <a:r>
              <a:rPr lang="en-GB" dirty="0">
                <a:latin typeface="Albert Sans" panose="020B0604020202020204" charset="0"/>
              </a:rPr>
              <a:t>,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impiega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funzione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bitmap_contains</a:t>
            </a:r>
            <a:r>
              <a:rPr lang="en-GB" dirty="0">
                <a:latin typeface="Albert Sans" panose="020B0604020202020204" charset="0"/>
              </a:rPr>
              <a:t> per </a:t>
            </a:r>
            <a:r>
              <a:rPr lang="en-GB" dirty="0" err="1">
                <a:latin typeface="Albert Sans" panose="020B0604020202020204" charset="0"/>
              </a:rPr>
              <a:t>interrompere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ricerca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qualora</a:t>
            </a:r>
            <a:r>
              <a:rPr lang="en-GB" dirty="0">
                <a:latin typeface="Albert Sans" panose="020B0604020202020204" charset="0"/>
              </a:rPr>
              <a:t> il gap non </a:t>
            </a:r>
            <a:r>
              <a:rPr lang="en-GB" dirty="0" err="1">
                <a:latin typeface="Albert Sans" panose="020B0604020202020204" charset="0"/>
              </a:rPr>
              <a:t>sia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sufficiente</a:t>
            </a:r>
            <a:r>
              <a:rPr lang="en-GB" dirty="0">
                <a:latin typeface="Albert Sans" panose="020B0604020202020204" charset="0"/>
              </a:rPr>
              <a:t> per </a:t>
            </a:r>
            <a:r>
              <a:rPr lang="en-GB" dirty="0" err="1">
                <a:latin typeface="Albert Sans" panose="020B0604020202020204" charset="0"/>
              </a:rPr>
              <a:t>soddisfare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. </a:t>
            </a:r>
          </a:p>
          <a:p>
            <a:endParaRPr lang="en-GB" sz="1400" dirty="0">
              <a:latin typeface="Albert Sans" panose="020B0604020202020204" charset="0"/>
            </a:endParaRPr>
          </a:p>
          <a:p>
            <a:r>
              <a:rPr lang="en-GB" sz="1400" b="1" dirty="0">
                <a:latin typeface="Albert Sans" panose="020B0604020202020204" charset="0"/>
              </a:rPr>
              <a:t>Ora</a:t>
            </a:r>
            <a:r>
              <a:rPr lang="en-GB" sz="1400" dirty="0">
                <a:latin typeface="Albert Sans" panose="020B0604020202020204" charset="0"/>
              </a:rPr>
              <a:t> </a:t>
            </a:r>
          </a:p>
          <a:p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itmap_scan_and_flip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chiama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invece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bitmap_scan_best_fit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che</a:t>
            </a:r>
            <a:r>
              <a:rPr lang="en-GB" sz="1400" dirty="0">
                <a:latin typeface="Albert Sans" panose="020B0604020202020204" charset="0"/>
              </a:rPr>
              <a:t> è il </a:t>
            </a:r>
            <a:r>
              <a:rPr lang="en-GB" sz="1400" dirty="0" err="1">
                <a:latin typeface="Albert Sans" panose="020B0604020202020204" charset="0"/>
              </a:rPr>
              <a:t>cuore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della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modifica</a:t>
            </a:r>
            <a:r>
              <a:rPr lang="en-GB" sz="1400" dirty="0">
                <a:latin typeface="Albert Sans" panose="020B0604020202020204" charset="0"/>
              </a:rPr>
              <a:t> e </a:t>
            </a:r>
            <a:r>
              <a:rPr lang="en-GB" sz="1400" dirty="0" err="1">
                <a:latin typeface="Albert Sans" panose="020B0604020202020204" charset="0"/>
              </a:rPr>
              <a:t>implementa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una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ricerca</a:t>
            </a:r>
            <a:r>
              <a:rPr lang="en-GB" sz="1400" dirty="0">
                <a:latin typeface="Albert Sans" panose="020B0604020202020204" charset="0"/>
              </a:rPr>
              <a:t> del gap </a:t>
            </a:r>
            <a:r>
              <a:rPr lang="en-GB" sz="1400" dirty="0" err="1">
                <a:latin typeface="Albert Sans" panose="020B0604020202020204" charset="0"/>
              </a:rPr>
              <a:t>più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corto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che</a:t>
            </a:r>
            <a:r>
              <a:rPr lang="en-GB" sz="1400" dirty="0">
                <a:latin typeface="Albert Sans" panose="020B0604020202020204" charset="0"/>
              </a:rPr>
              <a:t> è in </a:t>
            </a:r>
            <a:r>
              <a:rPr lang="en-GB" sz="1400" dirty="0" err="1">
                <a:latin typeface="Albert Sans" panose="020B0604020202020204" charset="0"/>
              </a:rPr>
              <a:t>grado</a:t>
            </a:r>
            <a:r>
              <a:rPr lang="en-GB" sz="1400" dirty="0">
                <a:latin typeface="Albert Sans" panose="020B0604020202020204" charset="0"/>
              </a:rPr>
              <a:t> di </a:t>
            </a:r>
            <a:r>
              <a:rPr lang="en-GB" sz="1400" dirty="0" err="1">
                <a:latin typeface="Albert Sans" panose="020B0604020202020204" charset="0"/>
              </a:rPr>
              <a:t>accomodare</a:t>
            </a:r>
            <a:r>
              <a:rPr lang="en-GB" sz="1400" dirty="0">
                <a:latin typeface="Albert Sans" panose="020B0604020202020204" charset="0"/>
              </a:rPr>
              <a:t> le </a:t>
            </a:r>
            <a:r>
              <a:rPr lang="en-GB" sz="1400" dirty="0" err="1">
                <a:latin typeface="Albert Sans" panose="020B0604020202020204" charset="0"/>
              </a:rPr>
              <a:t>pagine</a:t>
            </a:r>
            <a:r>
              <a:rPr lang="en-GB" sz="1400" dirty="0">
                <a:latin typeface="Albert Sans" panose="020B0604020202020204" charset="0"/>
              </a:rPr>
              <a:t> </a:t>
            </a:r>
            <a:r>
              <a:rPr lang="en-GB" sz="1400" dirty="0" err="1">
                <a:latin typeface="Albert Sans" panose="020B0604020202020204" charset="0"/>
              </a:rPr>
              <a:t>richieste</a:t>
            </a:r>
            <a:r>
              <a:rPr lang="en-GB" sz="1400" dirty="0">
                <a:latin typeface="Albert Sans" panose="020B0604020202020204" charset="0"/>
              </a:rPr>
              <a:t>. </a:t>
            </a:r>
          </a:p>
          <a:p>
            <a:r>
              <a:rPr lang="en-GB" dirty="0">
                <a:latin typeface="Albert Sans" panose="020B0604020202020204" charset="0"/>
              </a:rPr>
              <a:t>Per </a:t>
            </a:r>
            <a:r>
              <a:rPr lang="en-GB" dirty="0" err="1">
                <a:latin typeface="Albert Sans" panose="020B0604020202020204" charset="0"/>
              </a:rPr>
              <a:t>questa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ricerca</a:t>
            </a:r>
            <a:r>
              <a:rPr lang="en-GB" dirty="0">
                <a:latin typeface="Albert Sans" panose="020B0604020202020204" charset="0"/>
              </a:rPr>
              <a:t> è </a:t>
            </a:r>
            <a:r>
              <a:rPr lang="en-GB" dirty="0" err="1">
                <a:latin typeface="Albert Sans" panose="020B0604020202020204" charset="0"/>
              </a:rPr>
              <a:t>stato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necessario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estendere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bitmap_contains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Albert Sans" panose="020B0604020202020204" charset="0"/>
              </a:rPr>
              <a:t>con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bitmap_contains_for_how_long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si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comporta</a:t>
            </a:r>
            <a:r>
              <a:rPr lang="en-GB" dirty="0">
                <a:latin typeface="Albert Sans" panose="020B0604020202020204" charset="0"/>
              </a:rPr>
              <a:t> come prima con </a:t>
            </a:r>
            <a:r>
              <a:rPr lang="en-GB" dirty="0" err="1">
                <a:latin typeface="Albert Sans" panose="020B0604020202020204" charset="0"/>
              </a:rPr>
              <a:t>l’aggiunta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che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nel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caso</a:t>
            </a:r>
            <a:r>
              <a:rPr lang="en-GB" dirty="0">
                <a:latin typeface="Albert Sans" panose="020B0604020202020204" charset="0"/>
              </a:rPr>
              <a:t> in cui il gap </a:t>
            </a:r>
            <a:r>
              <a:rPr lang="en-GB" dirty="0" err="1">
                <a:latin typeface="Albert Sans" panose="020B0604020202020204" charset="0"/>
              </a:rPr>
              <a:t>rispetti</a:t>
            </a:r>
            <a:r>
              <a:rPr lang="en-GB" dirty="0">
                <a:latin typeface="Albert Sans" panose="020B0604020202020204" charset="0"/>
              </a:rPr>
              <a:t> la </a:t>
            </a:r>
            <a:r>
              <a:rPr lang="en-GB" dirty="0" err="1">
                <a:latin typeface="Albert Sans" panose="020B0604020202020204" charset="0"/>
              </a:rPr>
              <a:t>richiesta</a:t>
            </a:r>
            <a:r>
              <a:rPr lang="en-GB" dirty="0">
                <a:latin typeface="Albert Sans" panose="020B0604020202020204" charset="0"/>
              </a:rPr>
              <a:t>, scrive in un </a:t>
            </a:r>
            <a:r>
              <a:rPr lang="en-GB" dirty="0" err="1">
                <a:latin typeface="Albert Sans" panose="020B0604020202020204" charset="0"/>
              </a:rPr>
              <a:t>parametro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passato</a:t>
            </a:r>
            <a:r>
              <a:rPr lang="en-GB" dirty="0">
                <a:latin typeface="Albert Sans" panose="020B0604020202020204" charset="0"/>
              </a:rPr>
              <a:t> per </a:t>
            </a:r>
            <a:r>
              <a:rPr lang="en-GB" dirty="0" err="1">
                <a:latin typeface="Albert Sans" panose="020B0604020202020204" charset="0"/>
              </a:rPr>
              <a:t>indirizzo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l’intera</a:t>
            </a:r>
            <a:r>
              <a:rPr lang="en-GB" dirty="0">
                <a:latin typeface="Albert Sans" panose="020B0604020202020204" charset="0"/>
              </a:rPr>
              <a:t> </a:t>
            </a:r>
            <a:r>
              <a:rPr lang="en-GB" dirty="0" err="1">
                <a:latin typeface="Albert Sans" panose="020B0604020202020204" charset="0"/>
              </a:rPr>
              <a:t>estensione</a:t>
            </a:r>
            <a:r>
              <a:rPr lang="en-GB" dirty="0">
                <a:latin typeface="Albert Sans" panose="020B0604020202020204" charset="0"/>
              </a:rPr>
              <a:t> del gap </a:t>
            </a:r>
            <a:r>
              <a:rPr lang="en-GB" dirty="0" err="1">
                <a:latin typeface="Albert Sans" panose="020B0604020202020204" charset="0"/>
              </a:rPr>
              <a:t>individuato</a:t>
            </a:r>
            <a:r>
              <a:rPr lang="en-GB" dirty="0">
                <a:latin typeface="Albert Sans" panose="020B0604020202020204" charset="0"/>
              </a:rPr>
              <a:t>. </a:t>
            </a:r>
            <a:endParaRPr lang="en-GB" sz="1400" dirty="0">
              <a:latin typeface="Albert Sans" panose="020B0604020202020204" charset="0"/>
            </a:endParaRPr>
          </a:p>
        </p:txBody>
      </p:sp>
      <p:sp>
        <p:nvSpPr>
          <p:cNvPr id="6" name="Google Shape;593;p54">
            <a:extLst>
              <a:ext uri="{FF2B5EF4-FFF2-40B4-BE49-F238E27FC236}">
                <a16:creationId xmlns:a16="http://schemas.microsoft.com/office/drawing/2014/main" id="{EE07CBB9-DDF6-6574-5F29-33B230E3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4999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Best Fit policy</a:t>
            </a:r>
            <a:br>
              <a:rPr lang="en" sz="2400" dirty="0"/>
            </a:br>
            <a:r>
              <a:rPr lang="en" sz="1600" dirty="0"/>
              <a:t>Descrizione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033768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720000" y="291881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Best Fit policy</a:t>
            </a:r>
            <a:br>
              <a:rPr lang="en" sz="2400" dirty="0"/>
            </a:br>
            <a:r>
              <a:rPr lang="en" sz="1600" dirty="0"/>
              <a:t>Modifiche nel codice</a:t>
            </a:r>
            <a:endParaRPr sz="2400" dirty="0"/>
          </a:p>
        </p:txBody>
      </p:sp>
      <p:cxnSp>
        <p:nvCxnSpPr>
          <p:cNvPr id="594" name="Google Shape;594;p54"/>
          <p:cNvCxnSpPr>
            <a:cxnSpLocks/>
            <a:stCxn id="595" idx="2"/>
            <a:endCxn id="596" idx="0"/>
          </p:cNvCxnSpPr>
          <p:nvPr/>
        </p:nvCxnSpPr>
        <p:spPr>
          <a:xfrm rot="5400000">
            <a:off x="4253530" y="1882083"/>
            <a:ext cx="491012" cy="1467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9" name="Google Shape;599;p54"/>
          <p:cNvCxnSpPr>
            <a:cxnSpLocks/>
            <a:stCxn id="9" idx="2"/>
            <a:endCxn id="600" idx="0"/>
          </p:cNvCxnSpPr>
          <p:nvPr/>
        </p:nvCxnSpPr>
        <p:spPr>
          <a:xfrm rot="5400000">
            <a:off x="2253752" y="2031122"/>
            <a:ext cx="365732" cy="14332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05" name="Google Shape;605;p54"/>
          <p:cNvCxnSpPr>
            <a:cxnSpLocks/>
            <a:stCxn id="606" idx="0"/>
            <a:endCxn id="596" idx="2"/>
          </p:cNvCxnSpPr>
          <p:nvPr/>
        </p:nvCxnSpPr>
        <p:spPr>
          <a:xfrm rot="16200000" flipV="1">
            <a:off x="4433108" y="2564318"/>
            <a:ext cx="308737" cy="3236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5" name="Google Shape;595;p54"/>
          <p:cNvSpPr txBox="1"/>
          <p:nvPr/>
        </p:nvSpPr>
        <p:spPr>
          <a:xfrm>
            <a:off x="3899647" y="1339138"/>
            <a:ext cx="134550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src</a:t>
            </a: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3885974" y="2200950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4384143" y="2880487"/>
            <a:ext cx="730265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1332154" y="2930627"/>
            <a:ext cx="775648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kernel/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Google Shape;598;p54">
            <a:extLst>
              <a:ext uri="{FF2B5EF4-FFF2-40B4-BE49-F238E27FC236}">
                <a16:creationId xmlns:a16="http://schemas.microsoft.com/office/drawing/2014/main" id="{3C1B8038-CF34-3B31-4A3B-910D15AB3CC2}"/>
              </a:ext>
            </a:extLst>
          </p:cNvPr>
          <p:cNvSpPr txBox="1"/>
          <p:nvPr/>
        </p:nvSpPr>
        <p:spPr>
          <a:xfrm>
            <a:off x="2613556" y="2194095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lib/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" name="Google Shape;596;p54">
            <a:extLst>
              <a:ext uri="{FF2B5EF4-FFF2-40B4-BE49-F238E27FC236}">
                <a16:creationId xmlns:a16="http://schemas.microsoft.com/office/drawing/2014/main" id="{CDCA6A46-676C-0467-689F-D07A724E6F0F}"/>
              </a:ext>
            </a:extLst>
          </p:cNvPr>
          <p:cNvSpPr txBox="1"/>
          <p:nvPr/>
        </p:nvSpPr>
        <p:spPr>
          <a:xfrm>
            <a:off x="6752332" y="2202262"/>
            <a:ext cx="1079402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threads/</a:t>
            </a:r>
            <a:endParaRPr sz="10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6" name="Google Shape;594;p54">
            <a:extLst>
              <a:ext uri="{FF2B5EF4-FFF2-40B4-BE49-F238E27FC236}">
                <a16:creationId xmlns:a16="http://schemas.microsoft.com/office/drawing/2014/main" id="{6E236631-C0FC-2E43-046A-DCB4D02F6D6B}"/>
              </a:ext>
            </a:extLst>
          </p:cNvPr>
          <p:cNvCxnSpPr>
            <a:cxnSpLocks/>
            <a:stCxn id="595" idx="2"/>
            <a:endCxn id="22" idx="0"/>
          </p:cNvCxnSpPr>
          <p:nvPr/>
        </p:nvCxnSpPr>
        <p:spPr>
          <a:xfrm rot="16200000" flipH="1">
            <a:off x="5686053" y="596282"/>
            <a:ext cx="492324" cy="27196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594;p54">
            <a:extLst>
              <a:ext uri="{FF2B5EF4-FFF2-40B4-BE49-F238E27FC236}">
                <a16:creationId xmlns:a16="http://schemas.microsoft.com/office/drawing/2014/main" id="{6252779F-A3ED-2D76-16CC-DEB9ACBDC1C4}"/>
              </a:ext>
            </a:extLst>
          </p:cNvPr>
          <p:cNvCxnSpPr>
            <a:cxnSpLocks/>
            <a:stCxn id="595" idx="2"/>
            <a:endCxn id="9" idx="0"/>
          </p:cNvCxnSpPr>
          <p:nvPr/>
        </p:nvCxnSpPr>
        <p:spPr>
          <a:xfrm rot="5400000">
            <a:off x="3620749" y="1242446"/>
            <a:ext cx="484157" cy="14191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62" name="Google Shape;464;p45">
            <a:extLst>
              <a:ext uri="{FF2B5EF4-FFF2-40B4-BE49-F238E27FC236}">
                <a16:creationId xmlns:a16="http://schemas.microsoft.com/office/drawing/2014/main" id="{0DC66B3B-11C4-5839-A99F-686F869A4F3D}"/>
              </a:ext>
            </a:extLst>
          </p:cNvPr>
          <p:cNvSpPr/>
          <p:nvPr/>
        </p:nvSpPr>
        <p:spPr>
          <a:xfrm>
            <a:off x="1618558" y="3388448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2E5F5942-5E59-5B8A-7A55-BC49EB5FD00A}"/>
              </a:ext>
            </a:extLst>
          </p:cNvPr>
          <p:cNvSpPr txBox="1"/>
          <p:nvPr/>
        </p:nvSpPr>
        <p:spPr>
          <a:xfrm>
            <a:off x="136098" y="3736340"/>
            <a:ext cx="3138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 err="1">
                <a:latin typeface="Albert Sans" panose="020B0604020202020204" charset="0"/>
              </a:rPr>
              <a:t>bitmap.c</a:t>
            </a:r>
            <a:endParaRPr lang="en-GB" sz="1200" b="1" dirty="0">
              <a:latin typeface="Albert Sans" panose="020B0604020202020204" charset="0"/>
            </a:endParaRP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bitmap_print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bitmap_scan_best_fit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bitmap_contains_for_how_long</a:t>
            </a:r>
            <a:r>
              <a:rPr lang="en-GB" sz="1200" dirty="0">
                <a:latin typeface="Albert Sans" panose="020B0604020202020204" charset="0"/>
              </a:rPr>
              <a:t> 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3" name="Slide Number Placeholder 672">
            <a:extLst>
              <a:ext uri="{FF2B5EF4-FFF2-40B4-BE49-F238E27FC236}">
                <a16:creationId xmlns:a16="http://schemas.microsoft.com/office/drawing/2014/main" id="{7CFA9D0D-74AF-B771-8AD2-2987569BB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BDCD2-EE37-5BBF-E1A8-47F37FC1090E}"/>
              </a:ext>
            </a:extLst>
          </p:cNvPr>
          <p:cNvSpPr txBox="1"/>
          <p:nvPr/>
        </p:nvSpPr>
        <p:spPr>
          <a:xfrm>
            <a:off x="6271685" y="3004959"/>
            <a:ext cx="204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dirty="0" err="1">
                <a:latin typeface="Albert Sans" panose="020B0604020202020204" charset="0"/>
              </a:rPr>
              <a:t>palloc.c</a:t>
            </a:r>
            <a:endParaRPr lang="en-GB" sz="1200" dirty="0">
              <a:latin typeface="Albert Sans" panose="020B0604020202020204" charset="0"/>
            </a:endParaRPr>
          </a:p>
          <a:p>
            <a:pPr algn="ctr"/>
            <a:r>
              <a:rPr lang="en-GB" sz="1200" dirty="0" err="1">
                <a:latin typeface="Albert Sans" panose="020B0604020202020204" charset="0"/>
              </a:rPr>
              <a:t>Qualche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invocazione</a:t>
            </a:r>
            <a:r>
              <a:rPr lang="en-GB" sz="1200" dirty="0">
                <a:latin typeface="Albert Sans" panose="020B0604020202020204" charset="0"/>
              </a:rPr>
              <a:t> a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bitmap_print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Google Shape;464;p45">
            <a:extLst>
              <a:ext uri="{FF2B5EF4-FFF2-40B4-BE49-F238E27FC236}">
                <a16:creationId xmlns:a16="http://schemas.microsoft.com/office/drawing/2014/main" id="{7755D424-BB9D-060F-1FB2-E344DA8C0DCD}"/>
              </a:ext>
            </a:extLst>
          </p:cNvPr>
          <p:cNvSpPr/>
          <p:nvPr/>
        </p:nvSpPr>
        <p:spPr>
          <a:xfrm>
            <a:off x="7205107" y="2646431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C255-F033-2911-89AC-69AF50AC46A1}"/>
              </a:ext>
            </a:extLst>
          </p:cNvPr>
          <p:cNvSpPr txBox="1"/>
          <p:nvPr/>
        </p:nvSpPr>
        <p:spPr>
          <a:xfrm>
            <a:off x="3287701" y="3651290"/>
            <a:ext cx="29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b="1" dirty="0" err="1">
                <a:latin typeface="Albert Sans" panose="020B0604020202020204" charset="0"/>
              </a:rPr>
              <a:t>mine_bitmap_gap_test.c</a:t>
            </a:r>
            <a:endParaRPr lang="en-GB" sz="1200" b="1" dirty="0">
              <a:latin typeface="Albert Sans" panose="020B0604020202020204" charset="0"/>
            </a:endParaRPr>
          </a:p>
          <a:p>
            <a:pPr algn="ctr"/>
            <a:r>
              <a:rPr lang="en-GB" sz="1200" dirty="0" err="1">
                <a:latin typeface="Albert Sans" panose="020B0604020202020204" charset="0"/>
              </a:rPr>
              <a:t>Controlla</a:t>
            </a:r>
            <a:r>
              <a:rPr lang="en-GB" sz="1200" dirty="0">
                <a:latin typeface="Albert Sans" panose="020B0604020202020204" charset="0"/>
              </a:rPr>
              <a:t> il </a:t>
            </a:r>
            <a:r>
              <a:rPr lang="en-GB" sz="1200" dirty="0" err="1">
                <a:latin typeface="Albert Sans" panose="020B0604020202020204" charset="0"/>
              </a:rPr>
              <a:t>funzionamento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della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stampa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della</a:t>
            </a:r>
            <a:r>
              <a:rPr lang="en-GB" sz="1200" dirty="0">
                <a:latin typeface="Albert Sans" panose="020B0604020202020204" charset="0"/>
              </a:rPr>
              <a:t> bitmap </a:t>
            </a:r>
            <a:r>
              <a:rPr lang="en-GB" sz="1200" dirty="0" err="1">
                <a:latin typeface="Albert Sans" panose="020B0604020202020204" charset="0"/>
              </a:rPr>
              <a:t>tramite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palloc+free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che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lasciano</a:t>
            </a:r>
            <a:r>
              <a:rPr lang="en-GB" sz="1200" dirty="0">
                <a:latin typeface="Albert Sans" panose="020B0604020202020204" charset="0"/>
              </a:rPr>
              <a:t> </a:t>
            </a:r>
            <a:r>
              <a:rPr lang="en-GB" sz="1200" dirty="0" err="1">
                <a:latin typeface="Albert Sans" panose="020B0604020202020204" charset="0"/>
              </a:rPr>
              <a:t>buchi</a:t>
            </a:r>
            <a:endParaRPr lang="en-GB" sz="1200" dirty="0">
              <a:latin typeface="Albert Sans" panose="020B060402020202020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200" b="1" dirty="0" err="1">
                <a:latin typeface="Albert Sans" panose="020B0604020202020204" charset="0"/>
              </a:rPr>
              <a:t>mine_bestfit_test.c</a:t>
            </a:r>
            <a:r>
              <a:rPr lang="en-GB" sz="1200" b="1" dirty="0">
                <a:latin typeface="Albert Sans" panose="020B0604020202020204" charset="0"/>
              </a:rPr>
              <a:t> </a:t>
            </a:r>
          </a:p>
          <a:p>
            <a:pPr algn="ctr"/>
            <a:r>
              <a:rPr lang="en-GB" sz="1200" dirty="0">
                <a:latin typeface="Albert Sans" panose="020B0604020202020204" charset="0"/>
              </a:rPr>
              <a:t>Testa </a:t>
            </a:r>
            <a:r>
              <a:rPr lang="en-GB" sz="1200" dirty="0" err="1">
                <a:latin typeface="Albert Sans" panose="020B0604020202020204" charset="0"/>
              </a:rPr>
              <a:t>l’allocazione</a:t>
            </a:r>
            <a:r>
              <a:rPr lang="en-GB" sz="1200" dirty="0">
                <a:latin typeface="Albert Sans" panose="020B0604020202020204" charset="0"/>
              </a:rPr>
              <a:t> best fit</a:t>
            </a:r>
          </a:p>
        </p:txBody>
      </p:sp>
      <p:sp>
        <p:nvSpPr>
          <p:cNvPr id="12" name="Google Shape;464;p45">
            <a:extLst>
              <a:ext uri="{FF2B5EF4-FFF2-40B4-BE49-F238E27FC236}">
                <a16:creationId xmlns:a16="http://schemas.microsoft.com/office/drawing/2014/main" id="{39CA539F-5741-5E58-AE9F-406CF6B934C6}"/>
              </a:ext>
            </a:extLst>
          </p:cNvPr>
          <p:cNvSpPr/>
          <p:nvPr/>
        </p:nvSpPr>
        <p:spPr>
          <a:xfrm>
            <a:off x="4662350" y="3349762"/>
            <a:ext cx="173849" cy="173849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138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98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GB" sz="1400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bitmap_contains_for_how_long</a:t>
            </a:r>
            <a:r>
              <a:rPr lang="en-GB" sz="1400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struct bitmap *b,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bool value,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 (!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break_search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entro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limiti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bitmap) {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(bitmap[start +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]== value) {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break_search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true; }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{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++; }     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lunghezza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 gap &gt;=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*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lunghezza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del gap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false; 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significa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“non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ho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dovuto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interrompere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prima del tempo”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true; 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significa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“non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sono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riuscito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ad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arrivare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ad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almeno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cnt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Albert Sans" panose="020B0604020202020204" charset="0"/>
                <a:cs typeface="Courier New" panose="02070309020205020404" pitchFamily="49" charset="0"/>
              </a:rPr>
              <a:t>libere</a:t>
            </a:r>
            <a:r>
              <a:rPr lang="en-GB" sz="1400" dirty="0">
                <a:latin typeface="Albert Sans" panose="020B0604020202020204" charset="0"/>
                <a:cs typeface="Courier New" panose="02070309020205020404" pitchFamily="49" charset="0"/>
              </a:rPr>
              <a:t>”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4193631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4255642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593;p54">
            <a:extLst>
              <a:ext uri="{FF2B5EF4-FFF2-40B4-BE49-F238E27FC236}">
                <a16:creationId xmlns:a16="http://schemas.microsoft.com/office/drawing/2014/main" id="{EE07CBB9-DDF6-6574-5F29-33B230E3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4999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Best Fit policy</a:t>
            </a:r>
            <a:br>
              <a:rPr lang="en" sz="2400" dirty="0"/>
            </a:br>
            <a:r>
              <a:rPr lang="en" sz="1600" dirty="0"/>
              <a:t>Pseudocodice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3198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42D14-968A-D8B6-4BE0-3B6138FA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205AD-DDB7-4A1D-B0F5-95A00A64BD11}" type="slidenum">
              <a:rPr lang="en-GB" smtClean="0"/>
              <a:t>99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54BAE-9532-1205-1EDB-2B8428327247}"/>
              </a:ext>
            </a:extLst>
          </p:cNvPr>
          <p:cNvSpPr txBox="1"/>
          <p:nvPr/>
        </p:nvSpPr>
        <p:spPr>
          <a:xfrm>
            <a:off x="548640" y="1272177"/>
            <a:ext cx="82334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bitmap_scan_best_fit</a:t>
            </a:r>
            <a:r>
              <a:rPr lang="en-GB" sz="1400" b="1" dirty="0">
                <a:highlight>
                  <a:srgbClr val="CAD0E4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struct bitmap *b,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bool value)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while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&lt;= last) {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fino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all’ultimo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bit in cui ha senso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cercare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cnt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consecutive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(!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bitmap_contains_for_how_long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(b,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!value, &amp;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found_at_least_one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true;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trovato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almeno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un gap &gt;=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cnt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pagine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shortest_gap_len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è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più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corto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del gap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più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corto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incontrato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fino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ad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ora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?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shortest_gap_len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shortest_gap_start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how_long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il gap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appena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trovato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else {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++; } 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#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salta</a:t>
            </a:r>
            <a:r>
              <a:rPr lang="en-GB" dirty="0">
                <a:latin typeface="Albert Sans" panose="020B0604020202020204" charset="0"/>
                <a:cs typeface="Courier New" panose="02070309020205020404" pitchFamily="49" charset="0"/>
              </a:rPr>
              <a:t> solo al bit </a:t>
            </a:r>
            <a:r>
              <a:rPr lang="en-GB" dirty="0" err="1">
                <a:latin typeface="Albert Sans" panose="020B0604020202020204" charset="0"/>
                <a:cs typeface="Courier New" panose="02070309020205020404" pitchFamily="49" charset="0"/>
              </a:rPr>
              <a:t>successivo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found_at_least_one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 return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shortest_gap_start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BITMAP_ERROR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oogle Shape;353;p41">
            <a:extLst>
              <a:ext uri="{FF2B5EF4-FFF2-40B4-BE49-F238E27FC236}">
                <a16:creationId xmlns:a16="http://schemas.microsoft.com/office/drawing/2014/main" id="{61337A97-F86A-707B-ACC1-5EB1CF2C235F}"/>
              </a:ext>
            </a:extLst>
          </p:cNvPr>
          <p:cNvSpPr/>
          <p:nvPr/>
        </p:nvSpPr>
        <p:spPr>
          <a:xfrm>
            <a:off x="4193631" y="159895"/>
            <a:ext cx="375105" cy="37510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Albert Sans" panose="020B0604020202020204" charset="0"/>
            </a:endParaRPr>
          </a:p>
        </p:txBody>
      </p:sp>
      <p:sp>
        <p:nvSpPr>
          <p:cNvPr id="18" name="Google Shape;344;p41">
            <a:extLst>
              <a:ext uri="{FF2B5EF4-FFF2-40B4-BE49-F238E27FC236}">
                <a16:creationId xmlns:a16="http://schemas.microsoft.com/office/drawing/2014/main" id="{6DEE87C8-E081-481F-ECD6-E914F2BE982B}"/>
              </a:ext>
            </a:extLst>
          </p:cNvPr>
          <p:cNvSpPr txBox="1">
            <a:spLocks/>
          </p:cNvSpPr>
          <p:nvPr/>
        </p:nvSpPr>
        <p:spPr>
          <a:xfrm>
            <a:off x="4255642" y="233545"/>
            <a:ext cx="1228059" cy="292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bitmap.c</a:t>
            </a:r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593;p54">
            <a:extLst>
              <a:ext uri="{FF2B5EF4-FFF2-40B4-BE49-F238E27FC236}">
                <a16:creationId xmlns:a16="http://schemas.microsoft.com/office/drawing/2014/main" id="{EE07CBB9-DDF6-6574-5F29-33B230E3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4999"/>
            <a:ext cx="7704000" cy="73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Best Fit policy</a:t>
            </a:r>
            <a:br>
              <a:rPr lang="en" sz="2400" dirty="0"/>
            </a:br>
            <a:r>
              <a:rPr lang="en" sz="1600" dirty="0"/>
              <a:t>Pseudocodice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555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Clear &amp; Simple Business Meeting by Slidesgo">
  <a:themeElements>
    <a:clrScheme name="Simple Light">
      <a:dk1>
        <a:srgbClr val="2A362D"/>
      </a:dk1>
      <a:lt1>
        <a:srgbClr val="EFEEF4"/>
      </a:lt1>
      <a:dk2>
        <a:srgbClr val="B2BB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9656</Words>
  <Application>Microsoft Office PowerPoint</Application>
  <PresentationFormat>On-screen Show (16:9)</PresentationFormat>
  <Paragraphs>1174</Paragraphs>
  <Slides>103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4" baseType="lpstr">
      <vt:lpstr>Courier New</vt:lpstr>
      <vt:lpstr>Albert Sans Medium</vt:lpstr>
      <vt:lpstr>Wingdings</vt:lpstr>
      <vt:lpstr>Nunito Light</vt:lpstr>
      <vt:lpstr>Albert Sans</vt:lpstr>
      <vt:lpstr>Calibri</vt:lpstr>
      <vt:lpstr>Albert Sans SemiBold</vt:lpstr>
      <vt:lpstr>Bebas Neue</vt:lpstr>
      <vt:lpstr>Albert Sans </vt:lpstr>
      <vt:lpstr>Arial</vt:lpstr>
      <vt:lpstr>Clear &amp; Simple Business Meeting by Slidesgo</vt:lpstr>
      <vt:lpstr>PintOS Panoramica, Confronto con OS/161 e Implementazione di funzionalità aggintive</vt:lpstr>
      <vt:lpstr>PintOS</vt:lpstr>
      <vt:lpstr>PintOS</vt:lpstr>
      <vt:lpstr>PintOS</vt:lpstr>
      <vt:lpstr>Struttura del codice</vt:lpstr>
      <vt:lpstr>Struttura del codice</vt:lpstr>
      <vt:lpstr>PintOS</vt:lpstr>
      <vt:lpstr>PintOS</vt:lpstr>
      <vt:lpstr>PintOS</vt:lpstr>
      <vt:lpstr>Due Parti</vt:lpstr>
      <vt:lpstr>Panoramica di PintOS</vt:lpstr>
      <vt:lpstr>01</vt:lpstr>
      <vt:lpstr>Load + Init</vt:lpstr>
      <vt:lpstr>Load + Init</vt:lpstr>
      <vt:lpstr>Load + Init</vt:lpstr>
      <vt:lpstr>Load + Init</vt:lpstr>
      <vt:lpstr>Load + Init</vt:lpstr>
      <vt:lpstr>Load + Init</vt:lpstr>
      <vt:lpstr>Load + Init</vt:lpstr>
      <vt:lpstr>Load + Init</vt:lpstr>
      <vt:lpstr>Load + Init</vt:lpstr>
      <vt:lpstr>Load + Init</vt:lpstr>
      <vt:lpstr>Thread</vt:lpstr>
      <vt:lpstr>Thread</vt:lpstr>
      <vt:lpstr>Thread</vt:lpstr>
      <vt:lpstr>Thread</vt:lpstr>
      <vt:lpstr>Thread</vt:lpstr>
      <vt:lpstr>Thread</vt:lpstr>
      <vt:lpstr>Thread</vt:lpstr>
      <vt:lpstr>Thread</vt:lpstr>
      <vt:lpstr>Thread</vt:lpstr>
      <vt:lpstr>Thread</vt:lpstr>
      <vt:lpstr>Thread</vt:lpstr>
      <vt:lpstr>Thread</vt:lpstr>
      <vt:lpstr>PintOS vs OS/161</vt:lpstr>
      <vt:lpstr>PintOS vs OS/161</vt:lpstr>
      <vt:lpstr>Thread init</vt:lpstr>
      <vt:lpstr>Thread init</vt:lpstr>
      <vt:lpstr>Thread start</vt:lpstr>
      <vt:lpstr>Thread start</vt:lpstr>
      <vt:lpstr>Thread start</vt:lpstr>
      <vt:lpstr>Thread start</vt:lpstr>
      <vt:lpstr>Thread start</vt:lpstr>
      <vt:lpstr>Thread switch</vt:lpstr>
      <vt:lpstr>Thread switch</vt:lpstr>
      <vt:lpstr>PintOS vs OS/161</vt:lpstr>
      <vt:lpstr>PintOS vs OS/161</vt:lpstr>
      <vt:lpstr>PintOS vs OS/161</vt:lpstr>
      <vt:lpstr>PintOS vs OS/161</vt:lpstr>
      <vt:lpstr>Sincronizzazione</vt:lpstr>
      <vt:lpstr>PowerPoint Presentation</vt:lpstr>
      <vt:lpstr>Disabilitare gli Interrupt</vt:lpstr>
      <vt:lpstr>Semafori</vt:lpstr>
      <vt:lpstr>Semafori</vt:lpstr>
      <vt:lpstr>Locks</vt:lpstr>
      <vt:lpstr>Locks</vt:lpstr>
      <vt:lpstr>Condition Variables: Monitors</vt:lpstr>
      <vt:lpstr>Condition Variables: Monitors</vt:lpstr>
      <vt:lpstr>Optimization Barriers</vt:lpstr>
      <vt:lpstr>Optimization Barriers</vt:lpstr>
      <vt:lpstr>PintOS vs OS/161</vt:lpstr>
      <vt:lpstr>PintOS vs OS/161</vt:lpstr>
      <vt:lpstr>Allocazione della Memoria</vt:lpstr>
      <vt:lpstr>PowerPoint Presentation</vt:lpstr>
      <vt:lpstr>Page Allocator</vt:lpstr>
      <vt:lpstr>Page Allocator</vt:lpstr>
      <vt:lpstr>Page Allocator</vt:lpstr>
      <vt:lpstr>Block Allocator</vt:lpstr>
      <vt:lpstr>Block Allocator</vt:lpstr>
      <vt:lpstr>Block Allocator</vt:lpstr>
      <vt:lpstr>Block Allocator</vt:lpstr>
      <vt:lpstr>Block Allocator</vt:lpstr>
      <vt:lpstr>PintOS vs OS/161</vt:lpstr>
      <vt:lpstr>PintOS vs OS/161</vt:lpstr>
      <vt:lpstr>PintOS vs OS/161</vt:lpstr>
      <vt:lpstr>Indirizzi Virtuali</vt:lpstr>
      <vt:lpstr>Indirizzi Virtuali</vt:lpstr>
      <vt:lpstr>Indirizzi Virtuali</vt:lpstr>
      <vt:lpstr>PintOS vs OS/161</vt:lpstr>
      <vt:lpstr>Page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Nuove funzionalità</vt:lpstr>
      <vt:lpstr>Come aggiungere un test</vt:lpstr>
      <vt:lpstr>PowerPoint Presentation</vt:lpstr>
      <vt:lpstr>Best Fit policy Descrizione</vt:lpstr>
      <vt:lpstr>Best Fit policy Modifiche nel codice</vt:lpstr>
      <vt:lpstr>Best Fit policy Pseudocodice</vt:lpstr>
      <vt:lpstr>Best Fit policy Pseudocodice</vt:lpstr>
      <vt:lpstr>Priority Scheduling Descrizione</vt:lpstr>
      <vt:lpstr>Priority Scheduling Modifiche nel codice</vt:lpstr>
      <vt:lpstr>Priority Scheduling Pseudocodice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Panoramica, Confronto con OS161 e Implementazione di funzionalità aggintive</dc:title>
  <cp:lastModifiedBy>Longo  Sofia</cp:lastModifiedBy>
  <cp:revision>53</cp:revision>
  <dcterms:modified xsi:type="dcterms:W3CDTF">2024-01-10T19:22:10Z</dcterms:modified>
</cp:coreProperties>
</file>